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 id="2147483698" r:id="rId2"/>
    <p:sldMasterId id="2147483715" r:id="rId3"/>
  </p:sldMasterIdLst>
  <p:notesMasterIdLst>
    <p:notesMasterId r:id="rId28"/>
  </p:notesMasterIdLst>
  <p:sldIdLst>
    <p:sldId id="259" r:id="rId4"/>
    <p:sldId id="361" r:id="rId5"/>
    <p:sldId id="379" r:id="rId6"/>
    <p:sldId id="418" r:id="rId7"/>
    <p:sldId id="383" r:id="rId8"/>
    <p:sldId id="400" r:id="rId9"/>
    <p:sldId id="403" r:id="rId10"/>
    <p:sldId id="402" r:id="rId11"/>
    <p:sldId id="404" r:id="rId12"/>
    <p:sldId id="405" r:id="rId13"/>
    <p:sldId id="411" r:id="rId14"/>
    <p:sldId id="388" r:id="rId15"/>
    <p:sldId id="385" r:id="rId16"/>
    <p:sldId id="409" r:id="rId17"/>
    <p:sldId id="410" r:id="rId18"/>
    <p:sldId id="413" r:id="rId19"/>
    <p:sldId id="415" r:id="rId20"/>
    <p:sldId id="416" r:id="rId21"/>
    <p:sldId id="406" r:id="rId22"/>
    <p:sldId id="412" r:id="rId23"/>
    <p:sldId id="390" r:id="rId24"/>
    <p:sldId id="387" r:id="rId25"/>
    <p:sldId id="419" r:id="rId26"/>
    <p:sldId id="39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ice LEE (MOH)" initials="AL"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3D8D93"/>
    <a:srgbClr val="D1E0ED"/>
    <a:srgbClr val="1FAECD"/>
    <a:srgbClr val="2DA2BF"/>
    <a:srgbClr val="335881"/>
    <a:srgbClr val="FFFFFF"/>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54" autoAdjust="0"/>
    <p:restoredTop sz="96980" autoAdjust="0"/>
  </p:normalViewPr>
  <p:slideViewPr>
    <p:cSldViewPr>
      <p:cViewPr>
        <p:scale>
          <a:sx n="80" d="100"/>
          <a:sy n="80" d="100"/>
        </p:scale>
        <p:origin x="-112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494B6C-B3B7-4DED-9B67-22A63ABEFB9C}" type="datetimeFigureOut">
              <a:rPr lang="en-SG" smtClean="0"/>
              <a:t>30/5/2016</a:t>
            </a:fld>
            <a:endParaRPr lang="en-S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S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S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6A14EE-A911-4E22-B989-B4E56D241772}" type="slidenum">
              <a:rPr lang="en-SG" smtClean="0"/>
              <a:t>‹#›</a:t>
            </a:fld>
            <a:endParaRPr lang="en-SG"/>
          </a:p>
        </p:txBody>
      </p:sp>
    </p:spTree>
    <p:extLst>
      <p:ext uri="{BB962C8B-B14F-4D97-AF65-F5344CB8AC3E}">
        <p14:creationId xmlns:p14="http://schemas.microsoft.com/office/powerpoint/2010/main" val="199450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68EBD20-6DFA-46DE-9765-DC395312EBDD}" type="slidenum">
              <a:rPr lang="en-SG" smtClean="0"/>
              <a:t>1</a:t>
            </a:fld>
            <a:endParaRPr lang="en-SG" dirty="0"/>
          </a:p>
        </p:txBody>
      </p:sp>
    </p:spTree>
    <p:extLst>
      <p:ext uri="{BB962C8B-B14F-4D97-AF65-F5344CB8AC3E}">
        <p14:creationId xmlns:p14="http://schemas.microsoft.com/office/powerpoint/2010/main" val="3100714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SG" sz="1050" dirty="0"/>
          </a:p>
        </p:txBody>
      </p:sp>
      <p:sp>
        <p:nvSpPr>
          <p:cNvPr id="4" name="Slide Number Placeholder 3"/>
          <p:cNvSpPr>
            <a:spLocks noGrp="1"/>
          </p:cNvSpPr>
          <p:nvPr>
            <p:ph type="sldNum" sz="quarter" idx="10"/>
          </p:nvPr>
        </p:nvSpPr>
        <p:spPr/>
        <p:txBody>
          <a:bodyPr/>
          <a:lstStyle/>
          <a:p>
            <a:fld id="{FA6A14EE-A911-4E22-B989-B4E56D241772}" type="slidenum">
              <a:rPr lang="en-SG" smtClean="0">
                <a:solidFill>
                  <a:prstClr val="black"/>
                </a:solidFill>
              </a:rPr>
              <a:pPr/>
              <a:t>2</a:t>
            </a:fld>
            <a:endParaRPr lang="en-SG" dirty="0">
              <a:solidFill>
                <a:prstClr val="black"/>
              </a:solidFill>
            </a:endParaRPr>
          </a:p>
        </p:txBody>
      </p:sp>
    </p:spTree>
    <p:extLst>
      <p:ext uri="{BB962C8B-B14F-4D97-AF65-F5344CB8AC3E}">
        <p14:creationId xmlns:p14="http://schemas.microsoft.com/office/powerpoint/2010/main" val="849672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p>
            <a:fld id="{26374259-3241-435C-861F-F764F13AC950}" type="datetimeFigureOut">
              <a:rPr lang="en-SG" smtClean="0"/>
              <a:t>30/5/2016</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E4ED576F-2D9C-440D-875E-AB360A78FD18}" type="slidenum">
              <a:rPr lang="en-SG" smtClean="0"/>
              <a:t>‹#›</a:t>
            </a:fld>
            <a:endParaRPr lang="en-SG"/>
          </a:p>
        </p:txBody>
      </p:sp>
    </p:spTree>
    <p:extLst>
      <p:ext uri="{BB962C8B-B14F-4D97-AF65-F5344CB8AC3E}">
        <p14:creationId xmlns:p14="http://schemas.microsoft.com/office/powerpoint/2010/main" val="3163588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26374259-3241-435C-861F-F764F13AC950}" type="datetimeFigureOut">
              <a:rPr lang="en-SG" smtClean="0"/>
              <a:t>30/5/2016</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E4ED576F-2D9C-440D-875E-AB360A78FD18}" type="slidenum">
              <a:rPr lang="en-SG" smtClean="0"/>
              <a:t>‹#›</a:t>
            </a:fld>
            <a:endParaRPr lang="en-SG"/>
          </a:p>
        </p:txBody>
      </p:sp>
    </p:spTree>
    <p:extLst>
      <p:ext uri="{BB962C8B-B14F-4D97-AF65-F5344CB8AC3E}">
        <p14:creationId xmlns:p14="http://schemas.microsoft.com/office/powerpoint/2010/main" val="3586990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26374259-3241-435C-861F-F764F13AC950}" type="datetimeFigureOut">
              <a:rPr lang="en-SG" smtClean="0"/>
              <a:t>30/5/2016</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E4ED576F-2D9C-440D-875E-AB360A78FD18}" type="slidenum">
              <a:rPr lang="en-SG" smtClean="0"/>
              <a:t>‹#›</a:t>
            </a:fld>
            <a:endParaRPr lang="en-SG"/>
          </a:p>
        </p:txBody>
      </p:sp>
    </p:spTree>
    <p:extLst>
      <p:ext uri="{BB962C8B-B14F-4D97-AF65-F5344CB8AC3E}">
        <p14:creationId xmlns:p14="http://schemas.microsoft.com/office/powerpoint/2010/main" val="15974709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Dark)">
    <p:spTree>
      <p:nvGrpSpPr>
        <p:cNvPr id="1" name=""/>
        <p:cNvGrpSpPr/>
        <p:nvPr/>
      </p:nvGrpSpPr>
      <p:grpSpPr>
        <a:xfrm>
          <a:off x="0" y="0"/>
          <a:ext cx="0" cy="0"/>
          <a:chOff x="0" y="0"/>
          <a:chExt cx="0" cy="0"/>
        </a:xfrm>
      </p:grpSpPr>
      <p:pic>
        <p:nvPicPr>
          <p:cNvPr id="4" name="Picture 4" descr="pg56a new"/>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ctrTitle"/>
          </p:nvPr>
        </p:nvSpPr>
        <p:spPr>
          <a:xfrm>
            <a:off x="685800" y="2130434"/>
            <a:ext cx="7772400" cy="1470025"/>
          </a:xfrm>
          <a:prstGeom prst="rect">
            <a:avLst/>
          </a:prstGeom>
        </p:spPr>
        <p:txBody>
          <a:bodyPr lIns="91436" tIns="45718" rIns="91436" bIns="45718" anchor="ctr"/>
          <a:lstStyle>
            <a:lvl1pPr>
              <a:defRPr sz="3600" b="1">
                <a:effectLst/>
                <a:latin typeface="Arial" pitchFamily="34" charset="0"/>
                <a:cs typeface="Arial" pitchFamily="34" charset="0"/>
              </a:defRPr>
            </a:lvl1pPr>
          </a:lstStyle>
          <a:p>
            <a:r>
              <a:rPr lang="en-US" noProof="0" smtClean="0"/>
              <a:t>Click to edit Master title style</a:t>
            </a:r>
            <a:endParaRPr lang="en-GB" noProof="0" dirty="0"/>
          </a:p>
        </p:txBody>
      </p:sp>
      <p:sp>
        <p:nvSpPr>
          <p:cNvPr id="3" name="Subtitle 2"/>
          <p:cNvSpPr>
            <a:spLocks noGrp="1"/>
          </p:cNvSpPr>
          <p:nvPr>
            <p:ph type="subTitle" idx="1"/>
          </p:nvPr>
        </p:nvSpPr>
        <p:spPr>
          <a:xfrm>
            <a:off x="1371600" y="4343400"/>
            <a:ext cx="6400800" cy="1219200"/>
          </a:xfrm>
          <a:prstGeom prst="rect">
            <a:avLst/>
          </a:prstGeom>
        </p:spPr>
        <p:txBody>
          <a:bodyPr lIns="91436" tIns="45718" rIns="91436" bIns="45718" anchor="ctr"/>
          <a:lstStyle>
            <a:lvl1pPr marL="0" indent="0" algn="ctr">
              <a:spcBef>
                <a:spcPts val="0"/>
              </a:spcBef>
              <a:buNone/>
              <a:defRPr sz="2800" i="1">
                <a:solidFill>
                  <a:schemeClr val="bg1"/>
                </a:solidFill>
                <a:latin typeface="Arial" pitchFamily="34" charset="0"/>
                <a:cs typeface="Arial" pitchFamily="34" charset="0"/>
              </a:defRPr>
            </a:lvl1pPr>
            <a:lvl2pPr marL="457182" indent="0" algn="ctr">
              <a:buNone/>
              <a:defRPr/>
            </a:lvl2pPr>
            <a:lvl3pPr marL="914364" indent="0" algn="ctr">
              <a:buNone/>
              <a:defRPr/>
            </a:lvl3pPr>
            <a:lvl4pPr marL="1371545" indent="0" algn="ctr">
              <a:buNone/>
              <a:defRPr/>
            </a:lvl4pPr>
            <a:lvl5pPr marL="1828727" indent="0" algn="ctr">
              <a:buNone/>
              <a:defRPr/>
            </a:lvl5pPr>
            <a:lvl6pPr marL="2285909" indent="0" algn="ctr">
              <a:buNone/>
              <a:defRPr/>
            </a:lvl6pPr>
            <a:lvl7pPr marL="2743091" indent="0" algn="ctr">
              <a:buNone/>
              <a:defRPr/>
            </a:lvl7pPr>
            <a:lvl8pPr marL="3200272" indent="0" algn="ctr">
              <a:buNone/>
              <a:defRPr/>
            </a:lvl8pPr>
            <a:lvl9pPr marL="3657454" indent="0" algn="ctr">
              <a:buNone/>
              <a:defRPr/>
            </a:lvl9pPr>
          </a:lstStyle>
          <a:p>
            <a:r>
              <a:rPr lang="en-US" noProof="0" smtClean="0"/>
              <a:t>Click to edit Master subtitle style</a:t>
            </a:r>
            <a:endParaRPr lang="en-GB" noProof="0" dirty="0"/>
          </a:p>
        </p:txBody>
      </p:sp>
    </p:spTree>
    <p:extLst>
      <p:ext uri="{BB962C8B-B14F-4D97-AF65-F5344CB8AC3E}">
        <p14:creationId xmlns:p14="http://schemas.microsoft.com/office/powerpoint/2010/main" val="660983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Light)">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4"/>
            <a:ext cx="7772400" cy="1470025"/>
          </a:xfrm>
          <a:prstGeom prst="rect">
            <a:avLst/>
          </a:prstGeom>
        </p:spPr>
        <p:txBody>
          <a:bodyPr lIns="91436" tIns="45718" rIns="91436" bIns="45718" anchor="ctr"/>
          <a:lstStyle>
            <a:lvl1pPr>
              <a:defRPr sz="3600" b="1">
                <a:latin typeface="Arial" pitchFamily="34" charset="0"/>
                <a:cs typeface="Arial" pitchFamily="34" charset="0"/>
              </a:defRPr>
            </a:lvl1pPr>
          </a:lstStyle>
          <a:p>
            <a:r>
              <a:rPr lang="en-US" noProof="0" smtClean="0"/>
              <a:t>Click to edit Master title style</a:t>
            </a:r>
            <a:endParaRPr lang="en-GB" noProof="0" dirty="0"/>
          </a:p>
        </p:txBody>
      </p:sp>
      <p:sp>
        <p:nvSpPr>
          <p:cNvPr id="3" name="Subtitle 2"/>
          <p:cNvSpPr>
            <a:spLocks noGrp="1"/>
          </p:cNvSpPr>
          <p:nvPr>
            <p:ph type="subTitle" idx="1"/>
          </p:nvPr>
        </p:nvSpPr>
        <p:spPr>
          <a:xfrm>
            <a:off x="1371600" y="4343400"/>
            <a:ext cx="6400800" cy="1219200"/>
          </a:xfrm>
          <a:prstGeom prst="rect">
            <a:avLst/>
          </a:prstGeom>
        </p:spPr>
        <p:txBody>
          <a:bodyPr lIns="91436" tIns="45718" rIns="91436" bIns="45718" anchor="ctr"/>
          <a:lstStyle>
            <a:lvl1pPr marL="0" indent="0" algn="ctr">
              <a:spcBef>
                <a:spcPts val="0"/>
              </a:spcBef>
              <a:buNone/>
              <a:defRPr sz="2800" i="1">
                <a:latin typeface="Arial" pitchFamily="34" charset="0"/>
                <a:cs typeface="Arial" pitchFamily="34" charset="0"/>
              </a:defRPr>
            </a:lvl1pPr>
            <a:lvl2pPr marL="457182" indent="0" algn="ctr">
              <a:buNone/>
              <a:defRPr/>
            </a:lvl2pPr>
            <a:lvl3pPr marL="914364" indent="0" algn="ctr">
              <a:buNone/>
              <a:defRPr/>
            </a:lvl3pPr>
            <a:lvl4pPr marL="1371545" indent="0" algn="ctr">
              <a:buNone/>
              <a:defRPr/>
            </a:lvl4pPr>
            <a:lvl5pPr marL="1828727" indent="0" algn="ctr">
              <a:buNone/>
              <a:defRPr/>
            </a:lvl5pPr>
            <a:lvl6pPr marL="2285909" indent="0" algn="ctr">
              <a:buNone/>
              <a:defRPr/>
            </a:lvl6pPr>
            <a:lvl7pPr marL="2743091" indent="0" algn="ctr">
              <a:buNone/>
              <a:defRPr/>
            </a:lvl7pPr>
            <a:lvl8pPr marL="3200272" indent="0" algn="ctr">
              <a:buNone/>
              <a:defRPr/>
            </a:lvl8pPr>
            <a:lvl9pPr marL="3657454" indent="0" algn="ctr">
              <a:buNone/>
              <a:defRPr/>
            </a:lvl9pPr>
          </a:lstStyle>
          <a:p>
            <a:r>
              <a:rPr lang="en-US" noProof="0" smtClean="0"/>
              <a:t>Click to edit Master subtitle style</a:t>
            </a:r>
            <a:endParaRPr lang="en-GB" noProof="0" dirty="0"/>
          </a:p>
        </p:txBody>
      </p:sp>
    </p:spTree>
    <p:extLst>
      <p:ext uri="{BB962C8B-B14F-4D97-AF65-F5344CB8AC3E}">
        <p14:creationId xmlns:p14="http://schemas.microsoft.com/office/powerpoint/2010/main" val="37130395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5"/>
            <a:ext cx="7772400" cy="1362075"/>
          </a:xfrm>
          <a:prstGeom prst="rect">
            <a:avLst/>
          </a:prstGeom>
        </p:spPr>
        <p:txBody>
          <a:bodyPr lIns="91436" tIns="45718" rIns="91436" bIns="45718" anchor="t"/>
          <a:lstStyle>
            <a:lvl1pPr algn="l">
              <a:defRPr sz="3200" b="1" cap="none" baseline="0">
                <a:latin typeface="Arial" pitchFamily="34" charset="0"/>
                <a:cs typeface="Arial" pitchFamily="34" charset="0"/>
              </a:defRPr>
            </a:lvl1pPr>
          </a:lstStyle>
          <a:p>
            <a:r>
              <a:rPr lang="en-US" noProof="0" smtClean="0"/>
              <a:t>Click to edit Master title style</a:t>
            </a:r>
            <a:endParaRPr lang="en-GB" noProof="0" dirty="0"/>
          </a:p>
        </p:txBody>
      </p:sp>
      <p:sp>
        <p:nvSpPr>
          <p:cNvPr id="3" name="Text Placeholder 2"/>
          <p:cNvSpPr>
            <a:spLocks noGrp="1"/>
          </p:cNvSpPr>
          <p:nvPr>
            <p:ph type="body" idx="1"/>
          </p:nvPr>
        </p:nvSpPr>
        <p:spPr>
          <a:xfrm>
            <a:off x="722313" y="2906721"/>
            <a:ext cx="7772400" cy="1500187"/>
          </a:xfrm>
          <a:prstGeom prst="rect">
            <a:avLst/>
          </a:prstGeom>
        </p:spPr>
        <p:txBody>
          <a:bodyPr lIns="91436" tIns="45718" rIns="91436" bIns="45718" anchor="b"/>
          <a:lstStyle>
            <a:lvl1pPr marL="0" indent="0">
              <a:spcBef>
                <a:spcPts val="0"/>
              </a:spcBef>
              <a:buNone/>
              <a:defRPr sz="2800">
                <a:latin typeface="Arial" pitchFamily="34" charset="0"/>
                <a:cs typeface="Arial" pitchFamily="34" charset="0"/>
              </a:defRPr>
            </a:lvl1pPr>
            <a:lvl2pPr marL="457182" indent="0">
              <a:buNone/>
              <a:defRPr sz="1800"/>
            </a:lvl2pPr>
            <a:lvl3pPr marL="914364" indent="0">
              <a:buNone/>
              <a:defRPr sz="1600"/>
            </a:lvl3pPr>
            <a:lvl4pPr marL="1371545" indent="0">
              <a:buNone/>
              <a:defRPr sz="1400"/>
            </a:lvl4pPr>
            <a:lvl5pPr marL="1828727" indent="0">
              <a:buNone/>
              <a:defRPr sz="1400"/>
            </a:lvl5pPr>
            <a:lvl6pPr marL="2285909" indent="0">
              <a:buNone/>
              <a:defRPr sz="1400"/>
            </a:lvl6pPr>
            <a:lvl7pPr marL="2743091" indent="0">
              <a:buNone/>
              <a:defRPr sz="1400"/>
            </a:lvl7pPr>
            <a:lvl8pPr marL="3200272" indent="0">
              <a:buNone/>
              <a:defRPr sz="1400"/>
            </a:lvl8pPr>
            <a:lvl9pPr marL="3657454" indent="0">
              <a:buNone/>
              <a:defRPr sz="1400"/>
            </a:lvl9pPr>
          </a:lstStyle>
          <a:p>
            <a:pPr lvl="0"/>
            <a:r>
              <a:rPr lang="en-US" noProof="0" smtClean="0"/>
              <a:t>Click to edit Master text styles</a:t>
            </a:r>
          </a:p>
        </p:txBody>
      </p:sp>
    </p:spTree>
    <p:extLst>
      <p:ext uri="{BB962C8B-B14F-4D97-AF65-F5344CB8AC3E}">
        <p14:creationId xmlns:p14="http://schemas.microsoft.com/office/powerpoint/2010/main" val="7990058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p:nvPr/>
        </p:nvSpPr>
        <p:spPr>
          <a:xfrm>
            <a:off x="8534400" y="6550034"/>
            <a:ext cx="609600" cy="307969"/>
          </a:xfrm>
          <a:prstGeom prst="rect">
            <a:avLst/>
          </a:prstGeom>
          <a:noFill/>
        </p:spPr>
        <p:txBody>
          <a:bodyPr lIns="91436" tIns="45718" rIns="91436" bIns="45718"/>
          <a:lstStyle/>
          <a:p>
            <a:pPr algn="r">
              <a:defRPr/>
            </a:pPr>
            <a:fld id="{E1E10F62-8449-4DDA-B76D-2B5F8FF7584E}" type="slidenum">
              <a:rPr lang="en-GB" sz="1200" i="1">
                <a:solidFill>
                  <a:prstClr val="white"/>
                </a:solidFill>
              </a:rPr>
              <a:pPr algn="r">
                <a:defRPr/>
              </a:pPr>
              <a:t>‹#›</a:t>
            </a:fld>
            <a:endParaRPr lang="en-GB" sz="1200" i="1" dirty="0">
              <a:solidFill>
                <a:prstClr val="white"/>
              </a:solidFill>
            </a:endParaRPr>
          </a:p>
        </p:txBody>
      </p:sp>
      <p:sp>
        <p:nvSpPr>
          <p:cNvPr id="2" name="Title 1"/>
          <p:cNvSpPr>
            <a:spLocks noGrp="1"/>
          </p:cNvSpPr>
          <p:nvPr>
            <p:ph type="title"/>
          </p:nvPr>
        </p:nvSpPr>
        <p:spPr>
          <a:xfrm>
            <a:off x="381000" y="304800"/>
            <a:ext cx="8382000" cy="609600"/>
          </a:xfrm>
          <a:prstGeom prst="rect">
            <a:avLst/>
          </a:prstGeom>
        </p:spPr>
        <p:txBody>
          <a:bodyPr lIns="91436" tIns="45718" rIns="91436" bIns="45718" anchor="ctr"/>
          <a:lstStyle>
            <a:lvl1pPr>
              <a:defRPr sz="2400" b="1">
                <a:solidFill>
                  <a:schemeClr val="tx2"/>
                </a:solidFill>
                <a:effectLst/>
                <a:latin typeface="Arial" pitchFamily="34" charset="0"/>
                <a:cs typeface="Arial" pitchFamily="34" charset="0"/>
              </a:defRPr>
            </a:lvl1pPr>
          </a:lstStyle>
          <a:p>
            <a:r>
              <a:rPr lang="en-US" noProof="0" smtClean="0"/>
              <a:t>Click to edit Master title style</a:t>
            </a:r>
            <a:endParaRPr lang="en-GB" noProof="0" dirty="0"/>
          </a:p>
        </p:txBody>
      </p:sp>
      <p:sp>
        <p:nvSpPr>
          <p:cNvPr id="3" name="Content Placeholder 2"/>
          <p:cNvSpPr>
            <a:spLocks noGrp="1"/>
          </p:cNvSpPr>
          <p:nvPr>
            <p:ph idx="1"/>
          </p:nvPr>
        </p:nvSpPr>
        <p:spPr>
          <a:xfrm>
            <a:off x="381000" y="990600"/>
            <a:ext cx="8382000" cy="5562600"/>
          </a:xfrm>
          <a:prstGeom prst="rect">
            <a:avLst/>
          </a:prstGeom>
        </p:spPr>
        <p:txBody>
          <a:bodyPr lIns="91436" tIns="45718" rIns="91436" bIns="45718"/>
          <a:lstStyle>
            <a:lvl1pPr marL="230390" indent="-230390">
              <a:spcBef>
                <a:spcPts val="0"/>
              </a:spcBef>
              <a:buFont typeface="Arial" pitchFamily="34" charset="0"/>
              <a:buChar char="•"/>
              <a:defRPr sz="2000">
                <a:effectLst/>
                <a:latin typeface="Arial" pitchFamily="34" charset="0"/>
                <a:cs typeface="Arial" pitchFamily="34" charset="0"/>
              </a:defRPr>
            </a:lvl1pPr>
            <a:lvl2pPr marL="685800" indent="-230390">
              <a:spcBef>
                <a:spcPts val="1200"/>
              </a:spcBef>
              <a:buFont typeface="Arial" pitchFamily="34" charset="0"/>
              <a:buChar char="‒"/>
              <a:defRPr sz="2000">
                <a:effectLst/>
                <a:latin typeface="Arial" pitchFamily="34" charset="0"/>
                <a:cs typeface="Arial" pitchFamily="34" charset="0"/>
              </a:defRPr>
            </a:lvl2pPr>
            <a:lvl3pPr marL="1143000">
              <a:spcBef>
                <a:spcPts val="600"/>
              </a:spcBef>
              <a:buFont typeface="Arial" pitchFamily="34" charset="0"/>
              <a:buChar char=":"/>
              <a:defRPr sz="2000">
                <a:effectLst/>
                <a:latin typeface="Arial" pitchFamily="34" charset="0"/>
                <a:cs typeface="Arial" pitchFamily="34" charset="0"/>
              </a:defRPr>
            </a:lvl3pPr>
            <a:lvl4pPr marL="1600200">
              <a:spcBef>
                <a:spcPts val="600"/>
              </a:spcBef>
              <a:buFont typeface="Wingdings" pitchFamily="2" charset="2"/>
              <a:buChar char="Ø"/>
              <a:defRPr sz="2000">
                <a:effectLst/>
                <a:latin typeface="Arial" pitchFamily="34" charset="0"/>
                <a:cs typeface="Arial" pitchFamily="34" charset="0"/>
              </a:defRPr>
            </a:lvl4pPr>
            <a:lvl5pPr marL="2057400">
              <a:spcBef>
                <a:spcPts val="600"/>
              </a:spcBef>
              <a:buFont typeface="Wingdings" pitchFamily="2" charset="2"/>
              <a:buChar char="ü"/>
              <a:defRPr sz="2000">
                <a:effectLst/>
                <a:latin typeface="Arial" pitchFamily="34" charset="0"/>
                <a:cs typeface="Arial" pitchFamily="34" charset="0"/>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Tree>
    <p:extLst>
      <p:ext uri="{BB962C8B-B14F-4D97-AF65-F5344CB8AC3E}">
        <p14:creationId xmlns:p14="http://schemas.microsoft.com/office/powerpoint/2010/main" val="24939262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TextBox 4"/>
          <p:cNvSpPr txBox="1"/>
          <p:nvPr/>
        </p:nvSpPr>
        <p:spPr>
          <a:xfrm>
            <a:off x="8534400" y="6550034"/>
            <a:ext cx="609600" cy="307969"/>
          </a:xfrm>
          <a:prstGeom prst="rect">
            <a:avLst/>
          </a:prstGeom>
          <a:noFill/>
        </p:spPr>
        <p:txBody>
          <a:bodyPr lIns="91436" tIns="45718" rIns="91436" bIns="45718"/>
          <a:lstStyle/>
          <a:p>
            <a:pPr algn="r">
              <a:defRPr/>
            </a:pPr>
            <a:fld id="{C237621C-E3A5-4719-89D0-7FC3C46ECAD5}" type="slidenum">
              <a:rPr lang="en-GB" sz="1200" i="1">
                <a:solidFill>
                  <a:prstClr val="white"/>
                </a:solidFill>
              </a:rPr>
              <a:pPr algn="r">
                <a:defRPr/>
              </a:pPr>
              <a:t>‹#›</a:t>
            </a:fld>
            <a:endParaRPr lang="en-GB" sz="1200" i="1" dirty="0">
              <a:solidFill>
                <a:prstClr val="white"/>
              </a:solidFill>
            </a:endParaRPr>
          </a:p>
        </p:txBody>
      </p:sp>
      <p:sp>
        <p:nvSpPr>
          <p:cNvPr id="2" name="Title 1"/>
          <p:cNvSpPr>
            <a:spLocks noGrp="1"/>
          </p:cNvSpPr>
          <p:nvPr>
            <p:ph type="title"/>
          </p:nvPr>
        </p:nvSpPr>
        <p:spPr>
          <a:xfrm>
            <a:off x="381000" y="304800"/>
            <a:ext cx="8382000" cy="609600"/>
          </a:xfrm>
          <a:prstGeom prst="rect">
            <a:avLst/>
          </a:prstGeom>
        </p:spPr>
        <p:txBody>
          <a:bodyPr lIns="91436" tIns="45718" rIns="91436" bIns="45718" anchor="ctr"/>
          <a:lstStyle>
            <a:lvl1pPr>
              <a:defRPr sz="2400" b="1">
                <a:latin typeface="Arial" pitchFamily="34" charset="0"/>
                <a:cs typeface="Arial" pitchFamily="34" charset="0"/>
              </a:defRPr>
            </a:lvl1pPr>
          </a:lstStyle>
          <a:p>
            <a:r>
              <a:rPr lang="en-US" noProof="0" smtClean="0"/>
              <a:t>Click to edit Master title style</a:t>
            </a:r>
            <a:endParaRPr lang="en-GB" noProof="0" dirty="0"/>
          </a:p>
        </p:txBody>
      </p:sp>
      <p:sp>
        <p:nvSpPr>
          <p:cNvPr id="3" name="Content Placeholder 2"/>
          <p:cNvSpPr>
            <a:spLocks noGrp="1"/>
          </p:cNvSpPr>
          <p:nvPr>
            <p:ph sz="half" idx="1"/>
          </p:nvPr>
        </p:nvSpPr>
        <p:spPr>
          <a:xfrm>
            <a:off x="381002" y="990600"/>
            <a:ext cx="4114800" cy="5562600"/>
          </a:xfrm>
          <a:prstGeom prst="rect">
            <a:avLst/>
          </a:prstGeom>
        </p:spPr>
        <p:txBody>
          <a:bodyPr lIns="91436" tIns="45718" rIns="91436" bIns="45718"/>
          <a:lstStyle>
            <a:lvl1pPr marL="230390" indent="-230390">
              <a:spcBef>
                <a:spcPts val="0"/>
              </a:spcBef>
              <a:defRPr sz="2000">
                <a:latin typeface="Arial" pitchFamily="34" charset="0"/>
                <a:cs typeface="Arial" pitchFamily="34" charset="0"/>
              </a:defRPr>
            </a:lvl1pPr>
            <a:lvl2pPr marL="685800" indent="-230390">
              <a:spcBef>
                <a:spcPts val="1200"/>
              </a:spcBef>
              <a:buFont typeface="Arial" pitchFamily="34" charset="0"/>
              <a:buChar char="‒"/>
              <a:defRPr sz="2000">
                <a:latin typeface="Arial" pitchFamily="34" charset="0"/>
                <a:cs typeface="Arial" pitchFamily="34" charset="0"/>
              </a:defRPr>
            </a:lvl2pPr>
            <a:lvl3pPr marL="1143000">
              <a:spcBef>
                <a:spcPts val="600"/>
              </a:spcBef>
              <a:buFont typeface="Arial" pitchFamily="34" charset="0"/>
              <a:buChar char=":"/>
              <a:defRPr sz="2000">
                <a:latin typeface="Arial" pitchFamily="34" charset="0"/>
                <a:cs typeface="Arial" pitchFamily="34" charset="0"/>
              </a:defRPr>
            </a:lvl3pPr>
            <a:lvl4pPr marL="1600200">
              <a:spcBef>
                <a:spcPts val="600"/>
              </a:spcBef>
              <a:buFont typeface="Wingdings" pitchFamily="2" charset="2"/>
              <a:buChar char="Ø"/>
              <a:defRPr sz="2000">
                <a:latin typeface="Arial" pitchFamily="34" charset="0"/>
                <a:cs typeface="Arial" pitchFamily="34" charset="0"/>
              </a:defRPr>
            </a:lvl4pPr>
            <a:lvl5pPr marL="2059117">
              <a:spcBef>
                <a:spcPts val="600"/>
              </a:spcBef>
              <a:buFont typeface="Wingdings" pitchFamily="2" charset="2"/>
              <a:buChar char="ü"/>
              <a:defRPr sz="2000">
                <a:latin typeface="Arial" pitchFamily="34" charset="0"/>
                <a:cs typeface="Arial" pitchFamily="34" charset="0"/>
              </a:defRPr>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4" name="Content Placeholder 3"/>
          <p:cNvSpPr>
            <a:spLocks noGrp="1"/>
          </p:cNvSpPr>
          <p:nvPr>
            <p:ph sz="half" idx="2"/>
          </p:nvPr>
        </p:nvSpPr>
        <p:spPr>
          <a:xfrm>
            <a:off x="4648200" y="990600"/>
            <a:ext cx="4114800" cy="5562600"/>
          </a:xfrm>
          <a:prstGeom prst="rect">
            <a:avLst/>
          </a:prstGeom>
        </p:spPr>
        <p:txBody>
          <a:bodyPr lIns="91436" tIns="45718" rIns="91436" bIns="45718"/>
          <a:lstStyle>
            <a:lvl1pPr marL="230390" indent="-230390">
              <a:spcBef>
                <a:spcPts val="0"/>
              </a:spcBef>
              <a:defRPr sz="2000">
                <a:latin typeface="Arial" pitchFamily="34" charset="0"/>
                <a:cs typeface="Arial" pitchFamily="34" charset="0"/>
              </a:defRPr>
            </a:lvl1pPr>
            <a:lvl2pPr marL="685800" indent="-230390">
              <a:spcBef>
                <a:spcPts val="1200"/>
              </a:spcBef>
              <a:buFont typeface="Arial" pitchFamily="34" charset="0"/>
              <a:buChar char="‒"/>
              <a:defRPr sz="2000">
                <a:latin typeface="Arial" pitchFamily="34" charset="0"/>
                <a:cs typeface="Arial" pitchFamily="34" charset="0"/>
              </a:defRPr>
            </a:lvl2pPr>
            <a:lvl3pPr marL="1143000">
              <a:spcBef>
                <a:spcPts val="600"/>
              </a:spcBef>
              <a:buFont typeface="Arial" pitchFamily="34" charset="0"/>
              <a:buChar char=":"/>
              <a:defRPr sz="2000">
                <a:latin typeface="Arial" pitchFamily="34" charset="0"/>
                <a:cs typeface="Arial" pitchFamily="34" charset="0"/>
              </a:defRPr>
            </a:lvl3pPr>
            <a:lvl4pPr marL="1600200">
              <a:spcBef>
                <a:spcPts val="600"/>
              </a:spcBef>
              <a:buFont typeface="Wingdings" pitchFamily="2" charset="2"/>
              <a:buChar char="Ø"/>
              <a:defRPr sz="2000">
                <a:latin typeface="Arial" pitchFamily="34" charset="0"/>
                <a:cs typeface="Arial" pitchFamily="34" charset="0"/>
              </a:defRPr>
            </a:lvl4pPr>
            <a:lvl5pPr>
              <a:spcBef>
                <a:spcPts val="600"/>
              </a:spcBef>
              <a:buFont typeface="Wingdings" pitchFamily="2" charset="2"/>
              <a:buChar char="ü"/>
              <a:defRPr sz="2000">
                <a:latin typeface="Arial" pitchFamily="34" charset="0"/>
                <a:cs typeface="Arial" pitchFamily="34" charset="0"/>
              </a:defRPr>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Tree>
    <p:extLst>
      <p:ext uri="{BB962C8B-B14F-4D97-AF65-F5344CB8AC3E}">
        <p14:creationId xmlns:p14="http://schemas.microsoft.com/office/powerpoint/2010/main" val="2955608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7" name="TextBox 6"/>
          <p:cNvSpPr txBox="1"/>
          <p:nvPr/>
        </p:nvSpPr>
        <p:spPr>
          <a:xfrm>
            <a:off x="8534400" y="6550034"/>
            <a:ext cx="609600" cy="307969"/>
          </a:xfrm>
          <a:prstGeom prst="rect">
            <a:avLst/>
          </a:prstGeom>
          <a:noFill/>
        </p:spPr>
        <p:txBody>
          <a:bodyPr lIns="91436" tIns="45718" rIns="91436" bIns="45718"/>
          <a:lstStyle/>
          <a:p>
            <a:pPr algn="r">
              <a:defRPr/>
            </a:pPr>
            <a:fld id="{108A9C89-5ABB-4507-A295-685C64A3DC7E}" type="slidenum">
              <a:rPr lang="en-GB" sz="1200" i="1">
                <a:solidFill>
                  <a:prstClr val="white"/>
                </a:solidFill>
              </a:rPr>
              <a:pPr algn="r">
                <a:defRPr/>
              </a:pPr>
              <a:t>‹#›</a:t>
            </a:fld>
            <a:endParaRPr lang="en-GB" sz="1200" i="1" dirty="0">
              <a:solidFill>
                <a:prstClr val="white"/>
              </a:solidFill>
            </a:endParaRPr>
          </a:p>
        </p:txBody>
      </p:sp>
      <p:sp>
        <p:nvSpPr>
          <p:cNvPr id="2" name="Title 1"/>
          <p:cNvSpPr>
            <a:spLocks noGrp="1"/>
          </p:cNvSpPr>
          <p:nvPr>
            <p:ph type="title"/>
          </p:nvPr>
        </p:nvSpPr>
        <p:spPr>
          <a:xfrm>
            <a:off x="381000" y="304800"/>
            <a:ext cx="8382000" cy="609600"/>
          </a:xfrm>
          <a:prstGeom prst="rect">
            <a:avLst/>
          </a:prstGeom>
        </p:spPr>
        <p:txBody>
          <a:bodyPr lIns="91436" tIns="45718" rIns="91436" bIns="45718" anchor="ctr"/>
          <a:lstStyle>
            <a:lvl1pPr>
              <a:defRPr sz="2400" b="1">
                <a:latin typeface="Arial" pitchFamily="34" charset="0"/>
                <a:cs typeface="Arial" pitchFamily="34" charset="0"/>
              </a:defRPr>
            </a:lvl1pPr>
          </a:lstStyle>
          <a:p>
            <a:r>
              <a:rPr lang="en-US" noProof="0" smtClean="0"/>
              <a:t>Click to edit Master title style</a:t>
            </a:r>
            <a:endParaRPr lang="en-GB" noProof="0" dirty="0"/>
          </a:p>
        </p:txBody>
      </p:sp>
      <p:sp>
        <p:nvSpPr>
          <p:cNvPr id="3" name="Text Placeholder 2"/>
          <p:cNvSpPr>
            <a:spLocks noGrp="1"/>
          </p:cNvSpPr>
          <p:nvPr>
            <p:ph type="body" idx="1"/>
          </p:nvPr>
        </p:nvSpPr>
        <p:spPr>
          <a:xfrm>
            <a:off x="381002" y="990600"/>
            <a:ext cx="4114800" cy="609600"/>
          </a:xfrm>
          <a:prstGeom prst="rect">
            <a:avLst/>
          </a:prstGeom>
        </p:spPr>
        <p:txBody>
          <a:bodyPr lIns="91436" tIns="45718" rIns="91436" bIns="45718" anchor="b"/>
          <a:lstStyle>
            <a:lvl1pPr marL="0" indent="0">
              <a:spcBef>
                <a:spcPts val="0"/>
              </a:spcBef>
              <a:buNone/>
              <a:defRPr sz="2000" b="1">
                <a:latin typeface="Arial" pitchFamily="34" charset="0"/>
                <a:cs typeface="Arial" pitchFamily="34" charset="0"/>
              </a:defRPr>
            </a:lvl1pPr>
            <a:lvl2pPr marL="457182" indent="0">
              <a:buNone/>
              <a:defRPr sz="2000" b="1"/>
            </a:lvl2pPr>
            <a:lvl3pPr marL="914364" indent="0">
              <a:buNone/>
              <a:defRPr sz="1800" b="1"/>
            </a:lvl3pPr>
            <a:lvl4pPr marL="1371545" indent="0">
              <a:buNone/>
              <a:defRPr sz="1600" b="1"/>
            </a:lvl4pPr>
            <a:lvl5pPr marL="1828727" indent="0">
              <a:buNone/>
              <a:defRPr sz="1600" b="1"/>
            </a:lvl5pPr>
            <a:lvl6pPr marL="2285909" indent="0">
              <a:buNone/>
              <a:defRPr sz="1600" b="1"/>
            </a:lvl6pPr>
            <a:lvl7pPr marL="2743091" indent="0">
              <a:buNone/>
              <a:defRPr sz="1600" b="1"/>
            </a:lvl7pPr>
            <a:lvl8pPr marL="3200272" indent="0">
              <a:buNone/>
              <a:defRPr sz="1600" b="1"/>
            </a:lvl8pPr>
            <a:lvl9pPr marL="3657454" indent="0">
              <a:buNone/>
              <a:defRPr sz="1600" b="1"/>
            </a:lvl9pPr>
          </a:lstStyle>
          <a:p>
            <a:pPr lvl="0"/>
            <a:r>
              <a:rPr lang="en-US" noProof="0" smtClean="0"/>
              <a:t>Click to edit Master text styles</a:t>
            </a:r>
          </a:p>
        </p:txBody>
      </p:sp>
      <p:sp>
        <p:nvSpPr>
          <p:cNvPr id="4" name="Content Placeholder 3"/>
          <p:cNvSpPr>
            <a:spLocks noGrp="1"/>
          </p:cNvSpPr>
          <p:nvPr>
            <p:ph sz="half" idx="2"/>
          </p:nvPr>
        </p:nvSpPr>
        <p:spPr>
          <a:xfrm>
            <a:off x="381002" y="1600200"/>
            <a:ext cx="4114800" cy="4953000"/>
          </a:xfrm>
          <a:prstGeom prst="rect">
            <a:avLst/>
          </a:prstGeom>
        </p:spPr>
        <p:txBody>
          <a:bodyPr lIns="91436" tIns="45718" rIns="91436" bIns="45718"/>
          <a:lstStyle>
            <a:lvl1pPr marL="230390" indent="-230390">
              <a:spcBef>
                <a:spcPts val="0"/>
              </a:spcBef>
              <a:defRPr sz="2000">
                <a:latin typeface="Arial" pitchFamily="34" charset="0"/>
                <a:cs typeface="Arial" pitchFamily="34" charset="0"/>
              </a:defRPr>
            </a:lvl1pPr>
            <a:lvl2pPr marL="685800" indent="-230390">
              <a:spcBef>
                <a:spcPts val="1200"/>
              </a:spcBef>
              <a:buFont typeface="Arial" pitchFamily="34" charset="0"/>
              <a:buChar char="‒"/>
              <a:defRPr sz="2000">
                <a:latin typeface="Arial" pitchFamily="34" charset="0"/>
                <a:cs typeface="Arial" pitchFamily="34" charset="0"/>
              </a:defRPr>
            </a:lvl2pPr>
            <a:lvl3pPr marL="1143000">
              <a:spcBef>
                <a:spcPts val="600"/>
              </a:spcBef>
              <a:buFont typeface="Arial" pitchFamily="34" charset="0"/>
              <a:buChar char=":"/>
              <a:defRPr lang="en-GB" sz="2000" noProof="0" dirty="0" smtClean="0">
                <a:solidFill>
                  <a:schemeClr val="tx1"/>
                </a:solidFill>
                <a:latin typeface="Arial" pitchFamily="34" charset="0"/>
                <a:cs typeface="Arial" pitchFamily="34" charset="0"/>
              </a:defRPr>
            </a:lvl3pPr>
            <a:lvl4pPr marL="1600200">
              <a:spcBef>
                <a:spcPts val="600"/>
              </a:spcBef>
              <a:buFont typeface="Wingdings" pitchFamily="2" charset="2"/>
              <a:buChar char="Ø"/>
              <a:defRPr lang="en-GB" sz="2000" noProof="0" dirty="0" smtClean="0">
                <a:solidFill>
                  <a:schemeClr val="tx1"/>
                </a:solidFill>
                <a:latin typeface="Arial" pitchFamily="34" charset="0"/>
                <a:cs typeface="Arial" pitchFamily="34" charset="0"/>
              </a:defRPr>
            </a:lvl4pPr>
            <a:lvl5pPr>
              <a:spcBef>
                <a:spcPts val="600"/>
              </a:spcBef>
              <a:buFont typeface="Wingdings" pitchFamily="2" charset="2"/>
              <a:buChar char="ü"/>
              <a:defRPr lang="en-GB" sz="2000" noProof="0" dirty="0">
                <a:solidFill>
                  <a:schemeClr val="tx1"/>
                </a:solidFill>
                <a:latin typeface="Arial" pitchFamily="34" charset="0"/>
                <a:cs typeface="Arial" pitchFamily="34" charset="0"/>
              </a:defRPr>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5" name="Text Placeholder 4"/>
          <p:cNvSpPr>
            <a:spLocks noGrp="1"/>
          </p:cNvSpPr>
          <p:nvPr>
            <p:ph type="body" sz="quarter" idx="3"/>
          </p:nvPr>
        </p:nvSpPr>
        <p:spPr>
          <a:xfrm>
            <a:off x="4648208" y="990600"/>
            <a:ext cx="4117975" cy="609600"/>
          </a:xfrm>
          <a:prstGeom prst="rect">
            <a:avLst/>
          </a:prstGeom>
        </p:spPr>
        <p:txBody>
          <a:bodyPr lIns="91436" tIns="45718" rIns="91436" bIns="45718" anchor="b"/>
          <a:lstStyle>
            <a:lvl1pPr marL="0" indent="0">
              <a:spcBef>
                <a:spcPts val="0"/>
              </a:spcBef>
              <a:buNone/>
              <a:defRPr sz="2000" b="1">
                <a:latin typeface="Arial" pitchFamily="34" charset="0"/>
                <a:cs typeface="Arial" pitchFamily="34" charset="0"/>
              </a:defRPr>
            </a:lvl1pPr>
            <a:lvl2pPr marL="457182" indent="0">
              <a:buNone/>
              <a:defRPr sz="2000" b="1"/>
            </a:lvl2pPr>
            <a:lvl3pPr marL="914364" indent="0">
              <a:buNone/>
              <a:defRPr sz="1800" b="1"/>
            </a:lvl3pPr>
            <a:lvl4pPr marL="1371545" indent="0">
              <a:buNone/>
              <a:defRPr sz="1600" b="1"/>
            </a:lvl4pPr>
            <a:lvl5pPr marL="1828727" indent="0">
              <a:buNone/>
              <a:defRPr sz="1600" b="1"/>
            </a:lvl5pPr>
            <a:lvl6pPr marL="2285909" indent="0">
              <a:buNone/>
              <a:defRPr sz="1600" b="1"/>
            </a:lvl6pPr>
            <a:lvl7pPr marL="2743091" indent="0">
              <a:buNone/>
              <a:defRPr sz="1600" b="1"/>
            </a:lvl7pPr>
            <a:lvl8pPr marL="3200272" indent="0">
              <a:buNone/>
              <a:defRPr sz="1600" b="1"/>
            </a:lvl8pPr>
            <a:lvl9pPr marL="3657454" indent="0">
              <a:buNone/>
              <a:defRPr sz="1600" b="1"/>
            </a:lvl9pPr>
          </a:lstStyle>
          <a:p>
            <a:pPr lvl="0"/>
            <a:r>
              <a:rPr lang="en-US" noProof="0" smtClean="0"/>
              <a:t>Click to edit Master text styles</a:t>
            </a:r>
          </a:p>
        </p:txBody>
      </p:sp>
      <p:sp>
        <p:nvSpPr>
          <p:cNvPr id="8" name="Content Placeholder 3"/>
          <p:cNvSpPr>
            <a:spLocks noGrp="1"/>
          </p:cNvSpPr>
          <p:nvPr>
            <p:ph sz="half" idx="10"/>
          </p:nvPr>
        </p:nvSpPr>
        <p:spPr>
          <a:xfrm>
            <a:off x="4648187" y="1600200"/>
            <a:ext cx="4114800" cy="4953000"/>
          </a:xfrm>
          <a:prstGeom prst="rect">
            <a:avLst/>
          </a:prstGeom>
        </p:spPr>
        <p:txBody>
          <a:bodyPr lIns="91436" tIns="45718" rIns="91436" bIns="45718"/>
          <a:lstStyle>
            <a:lvl1pPr marL="230390" indent="-230390">
              <a:spcBef>
                <a:spcPts val="0"/>
              </a:spcBef>
              <a:defRPr sz="2000">
                <a:latin typeface="Arial" pitchFamily="34" charset="0"/>
                <a:cs typeface="Arial" pitchFamily="34" charset="0"/>
              </a:defRPr>
            </a:lvl1pPr>
            <a:lvl2pPr marL="685800" indent="-230390">
              <a:spcBef>
                <a:spcPts val="1200"/>
              </a:spcBef>
              <a:buFont typeface="Arial" pitchFamily="34" charset="0"/>
              <a:buChar char="‒"/>
              <a:defRPr sz="2000">
                <a:latin typeface="Arial" pitchFamily="34" charset="0"/>
                <a:cs typeface="Arial" pitchFamily="34" charset="0"/>
              </a:defRPr>
            </a:lvl2pPr>
            <a:lvl3pPr marL="1143000">
              <a:spcBef>
                <a:spcPts val="600"/>
              </a:spcBef>
              <a:buFont typeface="Arial" pitchFamily="34" charset="0"/>
              <a:buChar char=":"/>
              <a:defRPr lang="en-GB" sz="2000" noProof="0" dirty="0" smtClean="0">
                <a:solidFill>
                  <a:schemeClr val="tx1"/>
                </a:solidFill>
                <a:latin typeface="Arial" pitchFamily="34" charset="0"/>
                <a:cs typeface="Arial" pitchFamily="34" charset="0"/>
              </a:defRPr>
            </a:lvl3pPr>
            <a:lvl4pPr marL="1600200">
              <a:spcBef>
                <a:spcPts val="600"/>
              </a:spcBef>
              <a:buFont typeface="Wingdings" pitchFamily="2" charset="2"/>
              <a:buChar char="Ø"/>
              <a:defRPr lang="en-GB" sz="2000" noProof="0" dirty="0" smtClean="0">
                <a:solidFill>
                  <a:schemeClr val="tx1"/>
                </a:solidFill>
                <a:latin typeface="Arial" pitchFamily="34" charset="0"/>
                <a:cs typeface="Arial" pitchFamily="34" charset="0"/>
              </a:defRPr>
            </a:lvl4pPr>
            <a:lvl5pPr>
              <a:spcBef>
                <a:spcPts val="600"/>
              </a:spcBef>
              <a:buFont typeface="Wingdings" pitchFamily="2" charset="2"/>
              <a:buChar char="ü"/>
              <a:defRPr lang="en-GB" sz="2000" noProof="0" dirty="0">
                <a:solidFill>
                  <a:schemeClr val="tx1"/>
                </a:solidFill>
                <a:latin typeface="Arial" pitchFamily="34" charset="0"/>
                <a:cs typeface="Arial" pitchFamily="34" charset="0"/>
              </a:defRPr>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Tree>
    <p:extLst>
      <p:ext uri="{BB962C8B-B14F-4D97-AF65-F5344CB8AC3E}">
        <p14:creationId xmlns:p14="http://schemas.microsoft.com/office/powerpoint/2010/main" val="10157025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Four Content">
    <p:spTree>
      <p:nvGrpSpPr>
        <p:cNvPr id="1" name=""/>
        <p:cNvGrpSpPr/>
        <p:nvPr/>
      </p:nvGrpSpPr>
      <p:grpSpPr>
        <a:xfrm>
          <a:off x="0" y="0"/>
          <a:ext cx="0" cy="0"/>
          <a:chOff x="0" y="0"/>
          <a:chExt cx="0" cy="0"/>
        </a:xfrm>
      </p:grpSpPr>
      <p:sp>
        <p:nvSpPr>
          <p:cNvPr id="5" name="TextBox 4"/>
          <p:cNvSpPr txBox="1"/>
          <p:nvPr/>
        </p:nvSpPr>
        <p:spPr>
          <a:xfrm>
            <a:off x="8534400" y="6550034"/>
            <a:ext cx="609600" cy="307969"/>
          </a:xfrm>
          <a:prstGeom prst="rect">
            <a:avLst/>
          </a:prstGeom>
          <a:noFill/>
        </p:spPr>
        <p:txBody>
          <a:bodyPr lIns="91436" tIns="45718" rIns="91436" bIns="45718"/>
          <a:lstStyle/>
          <a:p>
            <a:pPr algn="r">
              <a:defRPr/>
            </a:pPr>
            <a:fld id="{C237621C-E3A5-4719-89D0-7FC3C46ECAD5}" type="slidenum">
              <a:rPr lang="en-GB" sz="1200" i="1">
                <a:solidFill>
                  <a:prstClr val="white"/>
                </a:solidFill>
              </a:rPr>
              <a:pPr algn="r">
                <a:defRPr/>
              </a:pPr>
              <a:t>‹#›</a:t>
            </a:fld>
            <a:endParaRPr lang="en-GB" sz="1200" i="1" dirty="0">
              <a:solidFill>
                <a:prstClr val="white"/>
              </a:solidFill>
            </a:endParaRPr>
          </a:p>
        </p:txBody>
      </p:sp>
      <p:sp>
        <p:nvSpPr>
          <p:cNvPr id="2" name="Title 1"/>
          <p:cNvSpPr>
            <a:spLocks noGrp="1"/>
          </p:cNvSpPr>
          <p:nvPr>
            <p:ph type="title"/>
          </p:nvPr>
        </p:nvSpPr>
        <p:spPr>
          <a:xfrm>
            <a:off x="381000" y="304800"/>
            <a:ext cx="8382000" cy="609600"/>
          </a:xfrm>
          <a:prstGeom prst="rect">
            <a:avLst/>
          </a:prstGeom>
        </p:spPr>
        <p:txBody>
          <a:bodyPr lIns="91436" tIns="45718" rIns="91436" bIns="45718" anchor="ctr"/>
          <a:lstStyle>
            <a:lvl1pPr>
              <a:defRPr sz="2400" b="1">
                <a:latin typeface="Arial" pitchFamily="34" charset="0"/>
                <a:cs typeface="Arial" pitchFamily="34" charset="0"/>
              </a:defRPr>
            </a:lvl1pPr>
          </a:lstStyle>
          <a:p>
            <a:r>
              <a:rPr lang="en-US" noProof="0" smtClean="0"/>
              <a:t>Click to edit Master title style</a:t>
            </a:r>
            <a:endParaRPr lang="en-GB" noProof="0" dirty="0"/>
          </a:p>
        </p:txBody>
      </p:sp>
      <p:sp>
        <p:nvSpPr>
          <p:cNvPr id="3" name="Content Placeholder 2"/>
          <p:cNvSpPr>
            <a:spLocks noGrp="1"/>
          </p:cNvSpPr>
          <p:nvPr>
            <p:ph sz="half" idx="1"/>
          </p:nvPr>
        </p:nvSpPr>
        <p:spPr>
          <a:xfrm>
            <a:off x="381002" y="990600"/>
            <a:ext cx="4114800" cy="2743200"/>
          </a:xfrm>
          <a:prstGeom prst="rect">
            <a:avLst/>
          </a:prstGeom>
        </p:spPr>
        <p:txBody>
          <a:bodyPr lIns="91436" tIns="45718" rIns="91436" bIns="45718"/>
          <a:lstStyle>
            <a:lvl1pPr marL="230390" indent="-230390">
              <a:spcBef>
                <a:spcPts val="0"/>
              </a:spcBef>
              <a:defRPr sz="2000">
                <a:latin typeface="Arial" pitchFamily="34" charset="0"/>
                <a:cs typeface="Arial" pitchFamily="34" charset="0"/>
              </a:defRPr>
            </a:lvl1pPr>
            <a:lvl2pPr marL="685800" indent="-230390">
              <a:spcBef>
                <a:spcPts val="1200"/>
              </a:spcBef>
              <a:buFont typeface="Arial" pitchFamily="34" charset="0"/>
              <a:buChar char="‒"/>
              <a:defRPr sz="2000">
                <a:latin typeface="Arial" pitchFamily="34" charset="0"/>
                <a:cs typeface="Arial" pitchFamily="34" charset="0"/>
              </a:defRPr>
            </a:lvl2pPr>
            <a:lvl3pPr marL="1143000">
              <a:spcBef>
                <a:spcPts val="600"/>
              </a:spcBef>
              <a:buFont typeface="Arial" pitchFamily="34" charset="0"/>
              <a:buChar char=":"/>
              <a:defRPr sz="2000">
                <a:latin typeface="Arial" pitchFamily="34" charset="0"/>
                <a:cs typeface="Arial" pitchFamily="34" charset="0"/>
              </a:defRPr>
            </a:lvl3pPr>
            <a:lvl4pPr marL="1600200">
              <a:spcBef>
                <a:spcPts val="600"/>
              </a:spcBef>
              <a:buFont typeface="Wingdings" pitchFamily="2" charset="2"/>
              <a:buChar char="Ø"/>
              <a:defRPr sz="2000">
                <a:latin typeface="Arial" pitchFamily="34" charset="0"/>
                <a:cs typeface="Arial" pitchFamily="34" charset="0"/>
              </a:defRPr>
            </a:lvl4pPr>
            <a:lvl5pPr marL="2059117">
              <a:spcBef>
                <a:spcPts val="600"/>
              </a:spcBef>
              <a:buFont typeface="Wingdings" pitchFamily="2" charset="2"/>
              <a:buChar char="ü"/>
              <a:defRPr sz="2000">
                <a:latin typeface="Arial" pitchFamily="34" charset="0"/>
                <a:cs typeface="Arial" pitchFamily="34" charset="0"/>
              </a:defRPr>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4" name="Content Placeholder 3"/>
          <p:cNvSpPr>
            <a:spLocks noGrp="1"/>
          </p:cNvSpPr>
          <p:nvPr>
            <p:ph sz="half" idx="2"/>
          </p:nvPr>
        </p:nvSpPr>
        <p:spPr>
          <a:xfrm>
            <a:off x="4648200" y="990600"/>
            <a:ext cx="4114800" cy="2743200"/>
          </a:xfrm>
          <a:prstGeom prst="rect">
            <a:avLst/>
          </a:prstGeom>
        </p:spPr>
        <p:txBody>
          <a:bodyPr lIns="91436" tIns="45718" rIns="91436" bIns="45718"/>
          <a:lstStyle>
            <a:lvl1pPr marL="230390" indent="-230390">
              <a:spcBef>
                <a:spcPts val="0"/>
              </a:spcBef>
              <a:defRPr sz="2000">
                <a:latin typeface="Arial" pitchFamily="34" charset="0"/>
                <a:cs typeface="Arial" pitchFamily="34" charset="0"/>
              </a:defRPr>
            </a:lvl1pPr>
            <a:lvl2pPr marL="685800" indent="-230390">
              <a:spcBef>
                <a:spcPts val="1200"/>
              </a:spcBef>
              <a:buFont typeface="Arial" pitchFamily="34" charset="0"/>
              <a:buChar char="‒"/>
              <a:defRPr sz="2000">
                <a:latin typeface="Arial" pitchFamily="34" charset="0"/>
                <a:cs typeface="Arial" pitchFamily="34" charset="0"/>
              </a:defRPr>
            </a:lvl2pPr>
            <a:lvl3pPr marL="1143000">
              <a:spcBef>
                <a:spcPts val="600"/>
              </a:spcBef>
              <a:buFont typeface="Arial" pitchFamily="34" charset="0"/>
              <a:buChar char=":"/>
              <a:defRPr sz="2000">
                <a:latin typeface="Arial" pitchFamily="34" charset="0"/>
                <a:cs typeface="Arial" pitchFamily="34" charset="0"/>
              </a:defRPr>
            </a:lvl3pPr>
            <a:lvl4pPr marL="1600200">
              <a:spcBef>
                <a:spcPts val="600"/>
              </a:spcBef>
              <a:buFont typeface="Wingdings" pitchFamily="2" charset="2"/>
              <a:buChar char="Ø"/>
              <a:defRPr sz="2000">
                <a:latin typeface="Arial" pitchFamily="34" charset="0"/>
                <a:cs typeface="Arial" pitchFamily="34" charset="0"/>
              </a:defRPr>
            </a:lvl4pPr>
            <a:lvl5pPr>
              <a:spcBef>
                <a:spcPts val="600"/>
              </a:spcBef>
              <a:buFont typeface="Wingdings" pitchFamily="2" charset="2"/>
              <a:buChar char="ü"/>
              <a:defRPr sz="2000">
                <a:latin typeface="Arial" pitchFamily="34" charset="0"/>
                <a:cs typeface="Arial" pitchFamily="34" charset="0"/>
              </a:defRPr>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6" name="Content Placeholder 2"/>
          <p:cNvSpPr>
            <a:spLocks noGrp="1"/>
          </p:cNvSpPr>
          <p:nvPr>
            <p:ph sz="half" idx="11"/>
          </p:nvPr>
        </p:nvSpPr>
        <p:spPr>
          <a:xfrm>
            <a:off x="381728" y="3810000"/>
            <a:ext cx="4114800" cy="2743200"/>
          </a:xfrm>
          <a:prstGeom prst="rect">
            <a:avLst/>
          </a:prstGeom>
        </p:spPr>
        <p:txBody>
          <a:bodyPr lIns="91436" tIns="45718" rIns="91436" bIns="45718"/>
          <a:lstStyle>
            <a:lvl1pPr marL="230390" indent="-230390">
              <a:spcBef>
                <a:spcPts val="0"/>
              </a:spcBef>
              <a:defRPr sz="2000">
                <a:latin typeface="Arial" pitchFamily="34" charset="0"/>
                <a:cs typeface="Arial" pitchFamily="34" charset="0"/>
              </a:defRPr>
            </a:lvl1pPr>
            <a:lvl2pPr marL="685800" indent="-230390">
              <a:spcBef>
                <a:spcPts val="1200"/>
              </a:spcBef>
              <a:buFont typeface="Arial" pitchFamily="34" charset="0"/>
              <a:buChar char="‒"/>
              <a:defRPr sz="2000">
                <a:latin typeface="Arial" pitchFamily="34" charset="0"/>
                <a:cs typeface="Arial" pitchFamily="34" charset="0"/>
              </a:defRPr>
            </a:lvl2pPr>
            <a:lvl3pPr marL="1143000">
              <a:spcBef>
                <a:spcPts val="600"/>
              </a:spcBef>
              <a:buFont typeface="Arial" pitchFamily="34" charset="0"/>
              <a:buChar char=":"/>
              <a:defRPr sz="2000">
                <a:latin typeface="Arial" pitchFamily="34" charset="0"/>
                <a:cs typeface="Arial" pitchFamily="34" charset="0"/>
              </a:defRPr>
            </a:lvl3pPr>
            <a:lvl4pPr marL="1600200">
              <a:spcBef>
                <a:spcPts val="600"/>
              </a:spcBef>
              <a:buFont typeface="Wingdings" pitchFamily="2" charset="2"/>
              <a:buChar char="Ø"/>
              <a:defRPr sz="2000">
                <a:latin typeface="Arial" pitchFamily="34" charset="0"/>
                <a:cs typeface="Arial" pitchFamily="34" charset="0"/>
              </a:defRPr>
            </a:lvl4pPr>
            <a:lvl5pPr marL="2059117">
              <a:spcBef>
                <a:spcPts val="600"/>
              </a:spcBef>
              <a:buFont typeface="Wingdings" pitchFamily="2" charset="2"/>
              <a:buChar char="ü"/>
              <a:defRPr sz="2000">
                <a:latin typeface="Arial" pitchFamily="34" charset="0"/>
                <a:cs typeface="Arial" pitchFamily="34" charset="0"/>
              </a:defRPr>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7" name="Content Placeholder 2"/>
          <p:cNvSpPr>
            <a:spLocks noGrp="1"/>
          </p:cNvSpPr>
          <p:nvPr>
            <p:ph sz="half" idx="12"/>
          </p:nvPr>
        </p:nvSpPr>
        <p:spPr>
          <a:xfrm>
            <a:off x="4648187" y="3810000"/>
            <a:ext cx="4114800" cy="2743200"/>
          </a:xfrm>
          <a:prstGeom prst="rect">
            <a:avLst/>
          </a:prstGeom>
        </p:spPr>
        <p:txBody>
          <a:bodyPr lIns="91436" tIns="45718" rIns="91436" bIns="45718"/>
          <a:lstStyle>
            <a:lvl1pPr marL="230390" indent="-230390">
              <a:spcBef>
                <a:spcPts val="0"/>
              </a:spcBef>
              <a:defRPr sz="2000">
                <a:latin typeface="Arial" pitchFamily="34" charset="0"/>
                <a:cs typeface="Arial" pitchFamily="34" charset="0"/>
              </a:defRPr>
            </a:lvl1pPr>
            <a:lvl2pPr marL="685800" indent="-230390">
              <a:spcBef>
                <a:spcPts val="1200"/>
              </a:spcBef>
              <a:buFont typeface="Arial" pitchFamily="34" charset="0"/>
              <a:buChar char="‒"/>
              <a:defRPr sz="2000">
                <a:latin typeface="Arial" pitchFamily="34" charset="0"/>
                <a:cs typeface="Arial" pitchFamily="34" charset="0"/>
              </a:defRPr>
            </a:lvl2pPr>
            <a:lvl3pPr marL="1143000">
              <a:spcBef>
                <a:spcPts val="600"/>
              </a:spcBef>
              <a:buFont typeface="Arial" pitchFamily="34" charset="0"/>
              <a:buChar char=":"/>
              <a:defRPr sz="2000">
                <a:latin typeface="Arial" pitchFamily="34" charset="0"/>
                <a:cs typeface="Arial" pitchFamily="34" charset="0"/>
              </a:defRPr>
            </a:lvl3pPr>
            <a:lvl4pPr marL="1600200">
              <a:spcBef>
                <a:spcPts val="600"/>
              </a:spcBef>
              <a:buFont typeface="Wingdings" pitchFamily="2" charset="2"/>
              <a:buChar char="Ø"/>
              <a:defRPr sz="2000">
                <a:latin typeface="Arial" pitchFamily="34" charset="0"/>
                <a:cs typeface="Arial" pitchFamily="34" charset="0"/>
              </a:defRPr>
            </a:lvl4pPr>
            <a:lvl5pPr marL="2059117">
              <a:spcBef>
                <a:spcPts val="600"/>
              </a:spcBef>
              <a:buFont typeface="Wingdings" pitchFamily="2" charset="2"/>
              <a:buChar char="ü"/>
              <a:defRPr sz="2000">
                <a:latin typeface="Arial" pitchFamily="34" charset="0"/>
                <a:cs typeface="Arial" pitchFamily="34" charset="0"/>
              </a:defRPr>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Tree>
    <p:extLst>
      <p:ext uri="{BB962C8B-B14F-4D97-AF65-F5344CB8AC3E}">
        <p14:creationId xmlns:p14="http://schemas.microsoft.com/office/powerpoint/2010/main" val="37989998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4 Conten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4648187" y="990600"/>
            <a:ext cx="4114800" cy="2743200"/>
          </a:xfrm>
          <a:prstGeom prst="rect">
            <a:avLst/>
          </a:prstGeom>
        </p:spPr>
        <p:txBody>
          <a:bodyPr lIns="91436" tIns="45718" rIns="91436" bIns="45718"/>
          <a:lstStyle>
            <a:lvl1pPr marL="230390" indent="-230390">
              <a:spcBef>
                <a:spcPts val="0"/>
              </a:spcBef>
              <a:defRPr sz="2000">
                <a:latin typeface="Arial" pitchFamily="34" charset="0"/>
                <a:cs typeface="Arial" pitchFamily="34" charset="0"/>
              </a:defRPr>
            </a:lvl1pPr>
            <a:lvl2pPr marL="685800" indent="-230390">
              <a:spcBef>
                <a:spcPts val="1200"/>
              </a:spcBef>
              <a:buFont typeface="Arial" pitchFamily="34" charset="0"/>
              <a:buChar char="‒"/>
              <a:defRPr sz="2000">
                <a:latin typeface="Arial" pitchFamily="34" charset="0"/>
                <a:cs typeface="Arial" pitchFamily="34" charset="0"/>
              </a:defRPr>
            </a:lvl2pPr>
            <a:lvl3pPr marL="1143000">
              <a:spcBef>
                <a:spcPts val="600"/>
              </a:spcBef>
              <a:buFont typeface="Arial" pitchFamily="34" charset="0"/>
              <a:buChar char=":"/>
              <a:defRPr sz="2000">
                <a:latin typeface="Arial" pitchFamily="34" charset="0"/>
                <a:cs typeface="Arial" pitchFamily="34" charset="0"/>
              </a:defRPr>
            </a:lvl3pPr>
            <a:lvl4pPr marL="1600200">
              <a:spcBef>
                <a:spcPts val="600"/>
              </a:spcBef>
              <a:buFont typeface="Wingdings" pitchFamily="2" charset="2"/>
              <a:buChar char="Ø"/>
              <a:defRPr sz="2000">
                <a:latin typeface="Arial" pitchFamily="34" charset="0"/>
                <a:cs typeface="Arial" pitchFamily="34" charset="0"/>
              </a:defRPr>
            </a:lvl4pPr>
            <a:lvl5pPr marL="2059117">
              <a:spcBef>
                <a:spcPts val="600"/>
              </a:spcBef>
              <a:buFont typeface="Wingdings" pitchFamily="2" charset="2"/>
              <a:buChar char="ü"/>
              <a:defRPr sz="2000">
                <a:latin typeface="Arial" pitchFamily="34" charset="0"/>
                <a:cs typeface="Arial" pitchFamily="34" charset="0"/>
              </a:defRPr>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11" name="Content Placeholder 2"/>
          <p:cNvSpPr>
            <a:spLocks noGrp="1"/>
          </p:cNvSpPr>
          <p:nvPr>
            <p:ph sz="half" idx="10"/>
          </p:nvPr>
        </p:nvSpPr>
        <p:spPr>
          <a:xfrm>
            <a:off x="381002" y="990600"/>
            <a:ext cx="4114800" cy="2743200"/>
          </a:xfrm>
          <a:prstGeom prst="rect">
            <a:avLst/>
          </a:prstGeom>
        </p:spPr>
        <p:txBody>
          <a:bodyPr lIns="91436" tIns="45718" rIns="91436" bIns="45718"/>
          <a:lstStyle>
            <a:lvl1pPr marL="230390" indent="-230390">
              <a:spcBef>
                <a:spcPts val="0"/>
              </a:spcBef>
              <a:defRPr sz="2000">
                <a:latin typeface="Arial" pitchFamily="34" charset="0"/>
                <a:cs typeface="Arial" pitchFamily="34" charset="0"/>
              </a:defRPr>
            </a:lvl1pPr>
            <a:lvl2pPr marL="685800" indent="-230390">
              <a:spcBef>
                <a:spcPts val="1200"/>
              </a:spcBef>
              <a:buFont typeface="Arial" pitchFamily="34" charset="0"/>
              <a:buChar char="‒"/>
              <a:defRPr sz="2000">
                <a:latin typeface="Arial" pitchFamily="34" charset="0"/>
                <a:cs typeface="Arial" pitchFamily="34" charset="0"/>
              </a:defRPr>
            </a:lvl2pPr>
            <a:lvl3pPr marL="1143000">
              <a:spcBef>
                <a:spcPts val="600"/>
              </a:spcBef>
              <a:buFont typeface="Arial" pitchFamily="34" charset="0"/>
              <a:buChar char=":"/>
              <a:defRPr sz="2000">
                <a:latin typeface="Arial" pitchFamily="34" charset="0"/>
                <a:cs typeface="Arial" pitchFamily="34" charset="0"/>
              </a:defRPr>
            </a:lvl3pPr>
            <a:lvl4pPr marL="1600200">
              <a:spcBef>
                <a:spcPts val="600"/>
              </a:spcBef>
              <a:buFont typeface="Wingdings" pitchFamily="2" charset="2"/>
              <a:buChar char="Ø"/>
              <a:defRPr sz="2000">
                <a:latin typeface="Arial" pitchFamily="34" charset="0"/>
                <a:cs typeface="Arial" pitchFamily="34" charset="0"/>
              </a:defRPr>
            </a:lvl4pPr>
            <a:lvl5pPr marL="2059117">
              <a:spcBef>
                <a:spcPts val="600"/>
              </a:spcBef>
              <a:buFont typeface="Wingdings" pitchFamily="2" charset="2"/>
              <a:buChar char="ü"/>
              <a:defRPr sz="2000">
                <a:latin typeface="Arial" pitchFamily="34" charset="0"/>
                <a:cs typeface="Arial" pitchFamily="34" charset="0"/>
              </a:defRPr>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9" name="TextBox 8"/>
          <p:cNvSpPr txBox="1"/>
          <p:nvPr/>
        </p:nvSpPr>
        <p:spPr>
          <a:xfrm>
            <a:off x="8534400" y="6550034"/>
            <a:ext cx="609600" cy="307969"/>
          </a:xfrm>
          <a:prstGeom prst="rect">
            <a:avLst/>
          </a:prstGeom>
          <a:noFill/>
        </p:spPr>
        <p:txBody>
          <a:bodyPr lIns="91436" tIns="45718" rIns="91436" bIns="45718"/>
          <a:lstStyle/>
          <a:p>
            <a:pPr algn="r">
              <a:defRPr/>
            </a:pPr>
            <a:fld id="{F4C1FA7C-CAF2-4182-97D3-46DFCF6B38DB}" type="slidenum">
              <a:rPr lang="en-GB" sz="1200" i="1">
                <a:solidFill>
                  <a:prstClr val="white"/>
                </a:solidFill>
              </a:rPr>
              <a:pPr algn="r">
                <a:defRPr/>
              </a:pPr>
              <a:t>‹#›</a:t>
            </a:fld>
            <a:endParaRPr lang="en-GB" sz="1200" i="1" dirty="0">
              <a:solidFill>
                <a:prstClr val="white"/>
              </a:solidFill>
            </a:endParaRPr>
          </a:p>
        </p:txBody>
      </p:sp>
      <p:sp>
        <p:nvSpPr>
          <p:cNvPr id="13" name="Content Placeholder 2"/>
          <p:cNvSpPr>
            <a:spLocks noGrp="1"/>
          </p:cNvSpPr>
          <p:nvPr>
            <p:ph sz="half" idx="11"/>
          </p:nvPr>
        </p:nvSpPr>
        <p:spPr>
          <a:xfrm>
            <a:off x="381728" y="3810000"/>
            <a:ext cx="4114800" cy="2743200"/>
          </a:xfrm>
          <a:prstGeom prst="rect">
            <a:avLst/>
          </a:prstGeom>
        </p:spPr>
        <p:txBody>
          <a:bodyPr lIns="91436" tIns="45718" rIns="91436" bIns="45718"/>
          <a:lstStyle>
            <a:lvl1pPr marL="230390" indent="-230390">
              <a:spcBef>
                <a:spcPts val="0"/>
              </a:spcBef>
              <a:defRPr sz="2000">
                <a:latin typeface="Arial" pitchFamily="34" charset="0"/>
                <a:cs typeface="Arial" pitchFamily="34" charset="0"/>
              </a:defRPr>
            </a:lvl1pPr>
            <a:lvl2pPr marL="685800" indent="-230390">
              <a:spcBef>
                <a:spcPts val="1200"/>
              </a:spcBef>
              <a:buFont typeface="Arial" pitchFamily="34" charset="0"/>
              <a:buChar char="‒"/>
              <a:defRPr sz="2000">
                <a:latin typeface="Arial" pitchFamily="34" charset="0"/>
                <a:cs typeface="Arial" pitchFamily="34" charset="0"/>
              </a:defRPr>
            </a:lvl2pPr>
            <a:lvl3pPr marL="1143000">
              <a:spcBef>
                <a:spcPts val="600"/>
              </a:spcBef>
              <a:buFont typeface="Arial" pitchFamily="34" charset="0"/>
              <a:buChar char=":"/>
              <a:defRPr sz="2000">
                <a:latin typeface="Arial" pitchFamily="34" charset="0"/>
                <a:cs typeface="Arial" pitchFamily="34" charset="0"/>
              </a:defRPr>
            </a:lvl3pPr>
            <a:lvl4pPr marL="1600200">
              <a:spcBef>
                <a:spcPts val="600"/>
              </a:spcBef>
              <a:buFont typeface="Wingdings" pitchFamily="2" charset="2"/>
              <a:buChar char="Ø"/>
              <a:defRPr sz="2000">
                <a:latin typeface="Arial" pitchFamily="34" charset="0"/>
                <a:cs typeface="Arial" pitchFamily="34" charset="0"/>
              </a:defRPr>
            </a:lvl4pPr>
            <a:lvl5pPr marL="2059117">
              <a:spcBef>
                <a:spcPts val="600"/>
              </a:spcBef>
              <a:buFont typeface="Wingdings" pitchFamily="2" charset="2"/>
              <a:buChar char="ü"/>
              <a:defRPr sz="2000">
                <a:latin typeface="Arial" pitchFamily="34" charset="0"/>
                <a:cs typeface="Arial" pitchFamily="34" charset="0"/>
              </a:defRPr>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14" name="Content Placeholder 2"/>
          <p:cNvSpPr>
            <a:spLocks noGrp="1"/>
          </p:cNvSpPr>
          <p:nvPr>
            <p:ph sz="half" idx="12"/>
          </p:nvPr>
        </p:nvSpPr>
        <p:spPr>
          <a:xfrm>
            <a:off x="4648187" y="3810000"/>
            <a:ext cx="4114800" cy="2743200"/>
          </a:xfrm>
          <a:prstGeom prst="rect">
            <a:avLst/>
          </a:prstGeom>
        </p:spPr>
        <p:txBody>
          <a:bodyPr lIns="91436" tIns="45718" rIns="91436" bIns="45718"/>
          <a:lstStyle>
            <a:lvl1pPr marL="230390" indent="-230390">
              <a:spcBef>
                <a:spcPts val="0"/>
              </a:spcBef>
              <a:defRPr sz="2000">
                <a:latin typeface="Arial" pitchFamily="34" charset="0"/>
                <a:cs typeface="Arial" pitchFamily="34" charset="0"/>
              </a:defRPr>
            </a:lvl1pPr>
            <a:lvl2pPr marL="685800" indent="-230390">
              <a:spcBef>
                <a:spcPts val="1200"/>
              </a:spcBef>
              <a:buFont typeface="Arial" pitchFamily="34" charset="0"/>
              <a:buChar char="‒"/>
              <a:defRPr sz="2000">
                <a:latin typeface="Arial" pitchFamily="34" charset="0"/>
                <a:cs typeface="Arial" pitchFamily="34" charset="0"/>
              </a:defRPr>
            </a:lvl2pPr>
            <a:lvl3pPr marL="1143000">
              <a:spcBef>
                <a:spcPts val="600"/>
              </a:spcBef>
              <a:buFont typeface="Arial" pitchFamily="34" charset="0"/>
              <a:buChar char=":"/>
              <a:defRPr sz="2000">
                <a:latin typeface="Arial" pitchFamily="34" charset="0"/>
                <a:cs typeface="Arial" pitchFamily="34" charset="0"/>
              </a:defRPr>
            </a:lvl3pPr>
            <a:lvl4pPr marL="1600200">
              <a:spcBef>
                <a:spcPts val="600"/>
              </a:spcBef>
              <a:buFont typeface="Wingdings" pitchFamily="2" charset="2"/>
              <a:buChar char="Ø"/>
              <a:defRPr sz="2000">
                <a:latin typeface="Arial" pitchFamily="34" charset="0"/>
                <a:cs typeface="Arial" pitchFamily="34" charset="0"/>
              </a:defRPr>
            </a:lvl4pPr>
            <a:lvl5pPr marL="2059117">
              <a:spcBef>
                <a:spcPts val="600"/>
              </a:spcBef>
              <a:buFont typeface="Wingdings" pitchFamily="2" charset="2"/>
              <a:buChar char="ü"/>
              <a:defRPr sz="2000">
                <a:latin typeface="Arial" pitchFamily="34" charset="0"/>
                <a:cs typeface="Arial" pitchFamily="34" charset="0"/>
              </a:defRPr>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27" name="Title 26"/>
          <p:cNvSpPr>
            <a:spLocks noGrp="1"/>
          </p:cNvSpPr>
          <p:nvPr>
            <p:ph type="title"/>
          </p:nvPr>
        </p:nvSpPr>
        <p:spPr>
          <a:xfrm>
            <a:off x="381728" y="304800"/>
            <a:ext cx="8380545" cy="609600"/>
          </a:xfrm>
          <a:prstGeom prst="rect">
            <a:avLst/>
          </a:prstGeom>
        </p:spPr>
        <p:txBody>
          <a:bodyPr anchor="ctr"/>
          <a:lstStyle>
            <a:lvl1pPr>
              <a:defRPr sz="2400" b="1">
                <a:latin typeface="Arial" pitchFamily="34" charset="0"/>
                <a:cs typeface="Arial" pitchFamily="34" charset="0"/>
              </a:defRPr>
            </a:lvl1pPr>
          </a:lstStyle>
          <a:p>
            <a:r>
              <a:rPr lang="en-US" noProof="0" smtClean="0"/>
              <a:t>Click to edit Master title style</a:t>
            </a:r>
            <a:endParaRPr lang="en-GB" noProof="0"/>
          </a:p>
        </p:txBody>
      </p:sp>
    </p:spTree>
    <p:extLst>
      <p:ext uri="{BB962C8B-B14F-4D97-AF65-F5344CB8AC3E}">
        <p14:creationId xmlns:p14="http://schemas.microsoft.com/office/powerpoint/2010/main" val="467304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26374259-3241-435C-861F-F764F13AC950}" type="datetimeFigureOut">
              <a:rPr lang="en-SG" smtClean="0"/>
              <a:t>30/5/2016</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E4ED576F-2D9C-440D-875E-AB360A78FD18}" type="slidenum">
              <a:rPr lang="en-SG" smtClean="0"/>
              <a:t>‹#›</a:t>
            </a:fld>
            <a:endParaRPr lang="en-SG"/>
          </a:p>
        </p:txBody>
      </p:sp>
    </p:spTree>
    <p:extLst>
      <p:ext uri="{BB962C8B-B14F-4D97-AF65-F5344CB8AC3E}">
        <p14:creationId xmlns:p14="http://schemas.microsoft.com/office/powerpoint/2010/main" val="19284200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TextBox 2"/>
          <p:cNvSpPr txBox="1"/>
          <p:nvPr/>
        </p:nvSpPr>
        <p:spPr>
          <a:xfrm>
            <a:off x="8534400" y="6550034"/>
            <a:ext cx="609600" cy="307969"/>
          </a:xfrm>
          <a:prstGeom prst="rect">
            <a:avLst/>
          </a:prstGeom>
          <a:noFill/>
        </p:spPr>
        <p:txBody>
          <a:bodyPr lIns="91436" tIns="45718" rIns="91436" bIns="45718"/>
          <a:lstStyle/>
          <a:p>
            <a:pPr algn="r">
              <a:defRPr/>
            </a:pPr>
            <a:fld id="{9645688F-39AC-43C0-B8B2-FF71851DDF12}" type="slidenum">
              <a:rPr lang="en-GB" sz="1200" i="1">
                <a:solidFill>
                  <a:prstClr val="white"/>
                </a:solidFill>
              </a:rPr>
              <a:pPr algn="r">
                <a:defRPr/>
              </a:pPr>
              <a:t>‹#›</a:t>
            </a:fld>
            <a:endParaRPr lang="en-GB" sz="1200" i="1" dirty="0">
              <a:solidFill>
                <a:prstClr val="white"/>
              </a:solidFill>
            </a:endParaRPr>
          </a:p>
        </p:txBody>
      </p:sp>
      <p:sp>
        <p:nvSpPr>
          <p:cNvPr id="2" name="Title 1"/>
          <p:cNvSpPr>
            <a:spLocks noGrp="1"/>
          </p:cNvSpPr>
          <p:nvPr>
            <p:ph type="title"/>
          </p:nvPr>
        </p:nvSpPr>
        <p:spPr>
          <a:xfrm>
            <a:off x="381000" y="304800"/>
            <a:ext cx="8382000" cy="609600"/>
          </a:xfrm>
          <a:prstGeom prst="rect">
            <a:avLst/>
          </a:prstGeom>
        </p:spPr>
        <p:txBody>
          <a:bodyPr lIns="91436" tIns="45718" rIns="91436" bIns="45718" anchor="ctr"/>
          <a:lstStyle>
            <a:lvl1pPr>
              <a:defRPr sz="2400" b="1">
                <a:latin typeface="Arial" pitchFamily="34" charset="0"/>
                <a:cs typeface="Arial" pitchFamily="34" charset="0"/>
              </a:defRPr>
            </a:lvl1pPr>
          </a:lstStyle>
          <a:p>
            <a:r>
              <a:rPr lang="en-US" noProof="0" smtClean="0"/>
              <a:t>Click to edit Master title style</a:t>
            </a:r>
            <a:endParaRPr lang="en-GB" noProof="0" dirty="0"/>
          </a:p>
        </p:txBody>
      </p:sp>
    </p:spTree>
    <p:extLst>
      <p:ext uri="{BB962C8B-B14F-4D97-AF65-F5344CB8AC3E}">
        <p14:creationId xmlns:p14="http://schemas.microsoft.com/office/powerpoint/2010/main" val="22062159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Light)">
    <p:spTree>
      <p:nvGrpSpPr>
        <p:cNvPr id="1" name=""/>
        <p:cNvGrpSpPr/>
        <p:nvPr/>
      </p:nvGrpSpPr>
      <p:grpSpPr>
        <a:xfrm>
          <a:off x="0" y="0"/>
          <a:ext cx="0" cy="0"/>
          <a:chOff x="0" y="0"/>
          <a:chExt cx="0" cy="0"/>
        </a:xfrm>
      </p:grpSpPr>
      <p:sp>
        <p:nvSpPr>
          <p:cNvPr id="2" name="TextBox 1"/>
          <p:cNvSpPr txBox="1"/>
          <p:nvPr/>
        </p:nvSpPr>
        <p:spPr>
          <a:xfrm>
            <a:off x="8534400" y="6550034"/>
            <a:ext cx="609600" cy="307969"/>
          </a:xfrm>
          <a:prstGeom prst="rect">
            <a:avLst/>
          </a:prstGeom>
          <a:noFill/>
        </p:spPr>
        <p:txBody>
          <a:bodyPr lIns="91436" tIns="45718" rIns="91436" bIns="45718"/>
          <a:lstStyle/>
          <a:p>
            <a:pPr algn="r">
              <a:defRPr/>
            </a:pPr>
            <a:fld id="{B5F2C4F2-7A46-4A26-B7C9-6A2E66BD9077}" type="slidenum">
              <a:rPr lang="en-GB" sz="1200" i="1">
                <a:solidFill>
                  <a:prstClr val="white"/>
                </a:solidFill>
              </a:rPr>
              <a:pPr algn="r">
                <a:defRPr/>
              </a:pPr>
              <a:t>‹#›</a:t>
            </a:fld>
            <a:endParaRPr lang="en-GB" sz="1200" i="1" dirty="0">
              <a:solidFill>
                <a:prstClr val="white"/>
              </a:solidFill>
            </a:endParaRPr>
          </a:p>
        </p:txBody>
      </p:sp>
    </p:spTree>
    <p:extLst>
      <p:ext uri="{BB962C8B-B14F-4D97-AF65-F5344CB8AC3E}">
        <p14:creationId xmlns:p14="http://schemas.microsoft.com/office/powerpoint/2010/main" val="17351268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Dark)">
    <p:spTree>
      <p:nvGrpSpPr>
        <p:cNvPr id="1" name=""/>
        <p:cNvGrpSpPr/>
        <p:nvPr/>
      </p:nvGrpSpPr>
      <p:grpSpPr>
        <a:xfrm>
          <a:off x="0" y="0"/>
          <a:ext cx="0" cy="0"/>
          <a:chOff x="0" y="0"/>
          <a:chExt cx="0" cy="0"/>
        </a:xfrm>
      </p:grpSpPr>
      <p:pic>
        <p:nvPicPr>
          <p:cNvPr id="2" name="Picture 4" descr="pg56a new"/>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TextBox 2"/>
          <p:cNvSpPr txBox="1"/>
          <p:nvPr/>
        </p:nvSpPr>
        <p:spPr>
          <a:xfrm>
            <a:off x="8534400" y="6550034"/>
            <a:ext cx="609600" cy="307969"/>
          </a:xfrm>
          <a:prstGeom prst="rect">
            <a:avLst/>
          </a:prstGeom>
          <a:noFill/>
        </p:spPr>
        <p:txBody>
          <a:bodyPr lIns="91436" tIns="45718" rIns="91436" bIns="45718"/>
          <a:lstStyle/>
          <a:p>
            <a:pPr algn="r">
              <a:defRPr/>
            </a:pPr>
            <a:fld id="{D2AE3637-09D6-4AA4-A3D7-E95061065F08}" type="slidenum">
              <a:rPr lang="en-GB" sz="1200" i="1">
                <a:solidFill>
                  <a:prstClr val="white"/>
                </a:solidFill>
              </a:rPr>
              <a:pPr algn="r">
                <a:defRPr/>
              </a:pPr>
              <a:t>‹#›</a:t>
            </a:fld>
            <a:endParaRPr lang="en-GB" sz="1200" i="1" dirty="0">
              <a:solidFill>
                <a:prstClr val="white"/>
              </a:solidFill>
            </a:endParaRPr>
          </a:p>
        </p:txBody>
      </p:sp>
    </p:spTree>
    <p:extLst>
      <p:ext uri="{BB962C8B-B14F-4D97-AF65-F5344CB8AC3E}">
        <p14:creationId xmlns:p14="http://schemas.microsoft.com/office/powerpoint/2010/main" val="42384800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6" name="Content Placeholder 2"/>
          <p:cNvSpPr>
            <a:spLocks noGrp="1"/>
          </p:cNvSpPr>
          <p:nvPr>
            <p:ph idx="10"/>
          </p:nvPr>
        </p:nvSpPr>
        <p:spPr>
          <a:xfrm>
            <a:off x="3505385" y="304800"/>
            <a:ext cx="5256887" cy="6248400"/>
          </a:xfrm>
          <a:prstGeom prst="rect">
            <a:avLst/>
          </a:prstGeom>
        </p:spPr>
        <p:txBody>
          <a:bodyPr lIns="91436" tIns="45718" rIns="91436" bIns="45718"/>
          <a:lstStyle>
            <a:lvl1pPr marL="230390" indent="-230390">
              <a:spcBef>
                <a:spcPts val="0"/>
              </a:spcBef>
              <a:buFont typeface="Arial" pitchFamily="34" charset="0"/>
              <a:buChar char="•"/>
              <a:defRPr sz="2000">
                <a:effectLst/>
                <a:latin typeface="Arial" pitchFamily="34" charset="0"/>
                <a:cs typeface="Arial" pitchFamily="34" charset="0"/>
              </a:defRPr>
            </a:lvl1pPr>
            <a:lvl2pPr marL="685800" indent="-230390">
              <a:spcBef>
                <a:spcPts val="1200"/>
              </a:spcBef>
              <a:buFont typeface="Arial" pitchFamily="34" charset="0"/>
              <a:buChar char="‒"/>
              <a:defRPr sz="2000">
                <a:effectLst/>
                <a:latin typeface="Arial" pitchFamily="34" charset="0"/>
                <a:cs typeface="Arial" pitchFamily="34" charset="0"/>
              </a:defRPr>
            </a:lvl2pPr>
            <a:lvl3pPr marL="1143000">
              <a:spcBef>
                <a:spcPts val="600"/>
              </a:spcBef>
              <a:buFont typeface="Arial" pitchFamily="34" charset="0"/>
              <a:buChar char=":"/>
              <a:defRPr sz="2000">
                <a:effectLst/>
                <a:latin typeface="Arial" pitchFamily="34" charset="0"/>
                <a:cs typeface="Arial" pitchFamily="34" charset="0"/>
              </a:defRPr>
            </a:lvl3pPr>
            <a:lvl4pPr marL="1600200">
              <a:spcBef>
                <a:spcPts val="600"/>
              </a:spcBef>
              <a:buFont typeface="Wingdings" pitchFamily="2" charset="2"/>
              <a:buChar char="Ø"/>
              <a:defRPr sz="2000">
                <a:effectLst/>
                <a:latin typeface="Arial" pitchFamily="34" charset="0"/>
                <a:cs typeface="Arial" pitchFamily="34" charset="0"/>
              </a:defRPr>
            </a:lvl4pPr>
            <a:lvl5pPr marL="2057400">
              <a:spcBef>
                <a:spcPts val="600"/>
              </a:spcBef>
              <a:buFont typeface="Wingdings" pitchFamily="2" charset="2"/>
              <a:buChar char="ü"/>
              <a:defRPr sz="2000">
                <a:effectLst/>
                <a:latin typeface="Arial" pitchFamily="34" charset="0"/>
                <a:cs typeface="Arial" pitchFamily="34" charset="0"/>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5" name="TextBox 4"/>
          <p:cNvSpPr txBox="1"/>
          <p:nvPr/>
        </p:nvSpPr>
        <p:spPr>
          <a:xfrm>
            <a:off x="8534400" y="6550034"/>
            <a:ext cx="609600" cy="307969"/>
          </a:xfrm>
          <a:prstGeom prst="rect">
            <a:avLst/>
          </a:prstGeom>
          <a:noFill/>
        </p:spPr>
        <p:txBody>
          <a:bodyPr lIns="91436" tIns="45718" rIns="91436" bIns="45718"/>
          <a:lstStyle/>
          <a:p>
            <a:pPr algn="r">
              <a:defRPr/>
            </a:pPr>
            <a:fld id="{13AA42BC-D2F8-4354-B104-5B8E6787AF81}" type="slidenum">
              <a:rPr lang="en-GB" sz="1200" i="1">
                <a:solidFill>
                  <a:prstClr val="white"/>
                </a:solidFill>
              </a:rPr>
              <a:pPr algn="r">
                <a:defRPr/>
              </a:pPr>
              <a:t>‹#›</a:t>
            </a:fld>
            <a:endParaRPr lang="en-GB" sz="1200" i="1" dirty="0">
              <a:solidFill>
                <a:prstClr val="white"/>
              </a:solidFill>
            </a:endParaRPr>
          </a:p>
        </p:txBody>
      </p:sp>
      <p:sp>
        <p:nvSpPr>
          <p:cNvPr id="2" name="Title 1"/>
          <p:cNvSpPr>
            <a:spLocks noGrp="1"/>
          </p:cNvSpPr>
          <p:nvPr>
            <p:ph type="title"/>
          </p:nvPr>
        </p:nvSpPr>
        <p:spPr>
          <a:xfrm>
            <a:off x="381002" y="304802"/>
            <a:ext cx="3048000" cy="1130300"/>
          </a:xfrm>
          <a:prstGeom prst="rect">
            <a:avLst/>
          </a:prstGeom>
        </p:spPr>
        <p:txBody>
          <a:bodyPr lIns="91436" tIns="45718" rIns="91436" bIns="45718" anchor="b"/>
          <a:lstStyle>
            <a:lvl1pPr algn="l">
              <a:defRPr sz="2000" b="1">
                <a:latin typeface="Arial" pitchFamily="34" charset="0"/>
                <a:cs typeface="Arial" pitchFamily="34" charset="0"/>
              </a:defRPr>
            </a:lvl1pPr>
          </a:lstStyle>
          <a:p>
            <a:r>
              <a:rPr lang="en-US" noProof="0" smtClean="0"/>
              <a:t>Click to edit Master title style</a:t>
            </a:r>
            <a:endParaRPr lang="en-GB" noProof="0" dirty="0"/>
          </a:p>
        </p:txBody>
      </p:sp>
      <p:sp>
        <p:nvSpPr>
          <p:cNvPr id="4" name="Text Placeholder 3"/>
          <p:cNvSpPr>
            <a:spLocks noGrp="1"/>
          </p:cNvSpPr>
          <p:nvPr>
            <p:ph type="body" sz="half" idx="2"/>
          </p:nvPr>
        </p:nvSpPr>
        <p:spPr>
          <a:xfrm>
            <a:off x="381005" y="1435101"/>
            <a:ext cx="3048002" cy="5118100"/>
          </a:xfrm>
          <a:prstGeom prst="rect">
            <a:avLst/>
          </a:prstGeom>
        </p:spPr>
        <p:txBody>
          <a:bodyPr lIns="91436" tIns="45718" rIns="91436" bIns="45718"/>
          <a:lstStyle>
            <a:lvl1pPr marL="0" indent="0">
              <a:spcBef>
                <a:spcPts val="0"/>
              </a:spcBef>
              <a:buNone/>
              <a:defRPr sz="1600">
                <a:latin typeface="Arial" pitchFamily="34" charset="0"/>
                <a:cs typeface="Arial" pitchFamily="34" charset="0"/>
              </a:defRPr>
            </a:lvl1pPr>
            <a:lvl2pPr marL="457182" indent="0">
              <a:buNone/>
              <a:defRPr sz="1200"/>
            </a:lvl2pPr>
            <a:lvl3pPr marL="914364" indent="0">
              <a:buNone/>
              <a:defRPr sz="1000"/>
            </a:lvl3pPr>
            <a:lvl4pPr marL="1371545" indent="0">
              <a:buNone/>
              <a:defRPr sz="800"/>
            </a:lvl4pPr>
            <a:lvl5pPr marL="1828727" indent="0">
              <a:buNone/>
              <a:defRPr sz="800"/>
            </a:lvl5pPr>
            <a:lvl6pPr marL="2285909" indent="0">
              <a:buNone/>
              <a:defRPr sz="800"/>
            </a:lvl6pPr>
            <a:lvl7pPr marL="2743091" indent="0">
              <a:buNone/>
              <a:defRPr sz="800"/>
            </a:lvl7pPr>
            <a:lvl8pPr marL="3200272" indent="0">
              <a:buNone/>
              <a:defRPr sz="800"/>
            </a:lvl8pPr>
            <a:lvl9pPr marL="3657454" indent="0">
              <a:buNone/>
              <a:defRPr sz="800"/>
            </a:lvl9pPr>
          </a:lstStyle>
          <a:p>
            <a:pPr lvl="0"/>
            <a:r>
              <a:rPr lang="en-US" noProof="0" smtClean="0"/>
              <a:t>Click to edit Master text styles</a:t>
            </a:r>
          </a:p>
        </p:txBody>
      </p:sp>
    </p:spTree>
    <p:extLst>
      <p:ext uri="{BB962C8B-B14F-4D97-AF65-F5344CB8AC3E}">
        <p14:creationId xmlns:p14="http://schemas.microsoft.com/office/powerpoint/2010/main" val="20528231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Box 4"/>
          <p:cNvSpPr txBox="1"/>
          <p:nvPr/>
        </p:nvSpPr>
        <p:spPr>
          <a:xfrm>
            <a:off x="8534400" y="6550034"/>
            <a:ext cx="609600" cy="307969"/>
          </a:xfrm>
          <a:prstGeom prst="rect">
            <a:avLst/>
          </a:prstGeom>
          <a:noFill/>
        </p:spPr>
        <p:txBody>
          <a:bodyPr lIns="91436" tIns="45718" rIns="91436" bIns="45718"/>
          <a:lstStyle/>
          <a:p>
            <a:pPr algn="r">
              <a:defRPr/>
            </a:pPr>
            <a:fld id="{F4C1FA7C-CAF2-4182-97D3-46DFCF6B38DB}" type="slidenum">
              <a:rPr lang="en-GB" sz="1200" i="1">
                <a:solidFill>
                  <a:prstClr val="white"/>
                </a:solidFill>
              </a:rPr>
              <a:pPr algn="r">
                <a:defRPr/>
              </a:pPr>
              <a:t>‹#›</a:t>
            </a:fld>
            <a:endParaRPr lang="en-GB" sz="1200" i="1" dirty="0">
              <a:solidFill>
                <a:prstClr val="white"/>
              </a:solidFill>
            </a:endParaRPr>
          </a:p>
        </p:txBody>
      </p:sp>
      <p:sp>
        <p:nvSpPr>
          <p:cNvPr id="2" name="Title 1"/>
          <p:cNvSpPr>
            <a:spLocks noGrp="1"/>
          </p:cNvSpPr>
          <p:nvPr>
            <p:ph type="title"/>
          </p:nvPr>
        </p:nvSpPr>
        <p:spPr>
          <a:xfrm>
            <a:off x="1752601" y="4800600"/>
            <a:ext cx="5562600" cy="533400"/>
          </a:xfrm>
          <a:prstGeom prst="rect">
            <a:avLst/>
          </a:prstGeom>
        </p:spPr>
        <p:txBody>
          <a:bodyPr lIns="91436" tIns="45718" rIns="91436" bIns="45718" anchor="b"/>
          <a:lstStyle>
            <a:lvl1pPr algn="l" rtl="0" eaLnBrk="0" fontAlgn="base" hangingPunct="0">
              <a:spcBef>
                <a:spcPct val="0"/>
              </a:spcBef>
              <a:spcAft>
                <a:spcPct val="0"/>
              </a:spcAft>
              <a:defRPr lang="en-GB" sz="2000" b="1" noProof="0" dirty="0">
                <a:solidFill>
                  <a:schemeClr val="tx2"/>
                </a:solidFill>
                <a:latin typeface="Arial" pitchFamily="34" charset="0"/>
                <a:ea typeface="+mj-ea"/>
                <a:cs typeface="Arial" pitchFamily="34" charset="0"/>
              </a:defRPr>
            </a:lvl1pPr>
          </a:lstStyle>
          <a:p>
            <a:r>
              <a:rPr lang="en-US" noProof="0" smtClean="0"/>
              <a:t>Click to edit Master title style</a:t>
            </a:r>
            <a:endParaRPr lang="en-GB" noProof="0" dirty="0"/>
          </a:p>
        </p:txBody>
      </p:sp>
      <p:sp>
        <p:nvSpPr>
          <p:cNvPr id="3" name="Picture Placeholder 2"/>
          <p:cNvSpPr>
            <a:spLocks noGrp="1"/>
          </p:cNvSpPr>
          <p:nvPr>
            <p:ph type="pic" idx="1"/>
          </p:nvPr>
        </p:nvSpPr>
        <p:spPr>
          <a:xfrm>
            <a:off x="1752601" y="609601"/>
            <a:ext cx="5562600" cy="4114800"/>
          </a:xfrm>
          <a:prstGeom prst="rect">
            <a:avLst/>
          </a:prstGeom>
        </p:spPr>
        <p:txBody>
          <a:bodyPr lIns="91436" tIns="45718" rIns="91436" bIns="45718"/>
          <a:lstStyle>
            <a:lvl1pPr marL="0" indent="0">
              <a:spcBef>
                <a:spcPts val="0"/>
              </a:spcBef>
              <a:buNone/>
              <a:defRPr sz="3200">
                <a:latin typeface="Arial" pitchFamily="34" charset="0"/>
                <a:cs typeface="Arial" pitchFamily="34" charset="0"/>
              </a:defRPr>
            </a:lvl1pPr>
            <a:lvl2pPr marL="457182" indent="0">
              <a:buNone/>
              <a:defRPr sz="2800"/>
            </a:lvl2pPr>
            <a:lvl3pPr marL="914364" indent="0">
              <a:buNone/>
              <a:defRPr sz="2400"/>
            </a:lvl3pPr>
            <a:lvl4pPr marL="1371545" indent="0">
              <a:buNone/>
              <a:defRPr sz="2000"/>
            </a:lvl4pPr>
            <a:lvl5pPr marL="1828727" indent="0">
              <a:buNone/>
              <a:defRPr sz="2000"/>
            </a:lvl5pPr>
            <a:lvl6pPr marL="2285909" indent="0">
              <a:buNone/>
              <a:defRPr sz="2000"/>
            </a:lvl6pPr>
            <a:lvl7pPr marL="2743091" indent="0">
              <a:buNone/>
              <a:defRPr sz="2000"/>
            </a:lvl7pPr>
            <a:lvl8pPr marL="3200272" indent="0">
              <a:buNone/>
              <a:defRPr sz="2000"/>
            </a:lvl8pPr>
            <a:lvl9pPr marL="3657454" indent="0">
              <a:buNone/>
              <a:defRPr sz="2000"/>
            </a:lvl9pPr>
          </a:lstStyle>
          <a:p>
            <a:pPr lvl="0"/>
            <a:r>
              <a:rPr lang="en-US" noProof="0" smtClean="0"/>
              <a:t>Click icon to add picture</a:t>
            </a:r>
            <a:endParaRPr lang="en-GB" noProof="0" dirty="0"/>
          </a:p>
        </p:txBody>
      </p:sp>
      <p:sp>
        <p:nvSpPr>
          <p:cNvPr id="4" name="Text Placeholder 3"/>
          <p:cNvSpPr>
            <a:spLocks noGrp="1"/>
          </p:cNvSpPr>
          <p:nvPr>
            <p:ph type="body" sz="half" idx="2"/>
          </p:nvPr>
        </p:nvSpPr>
        <p:spPr>
          <a:xfrm>
            <a:off x="1752601" y="5410200"/>
            <a:ext cx="5562600" cy="762000"/>
          </a:xfrm>
          <a:prstGeom prst="rect">
            <a:avLst/>
          </a:prstGeom>
        </p:spPr>
        <p:txBody>
          <a:bodyPr lIns="91436" tIns="45718" rIns="91436" bIns="45718"/>
          <a:lstStyle>
            <a:lvl1pPr marL="0" indent="0">
              <a:spcBef>
                <a:spcPts val="0"/>
              </a:spcBef>
              <a:buNone/>
              <a:defRPr lang="en-US" sz="1600" noProof="0" dirty="0" smtClean="0">
                <a:solidFill>
                  <a:schemeClr val="tx1"/>
                </a:solidFill>
                <a:latin typeface="Arial" pitchFamily="34" charset="0"/>
                <a:ea typeface="+mn-ea"/>
                <a:cs typeface="Arial" pitchFamily="34" charset="0"/>
              </a:defRPr>
            </a:lvl1pPr>
            <a:lvl2pPr marL="457182" indent="0">
              <a:buNone/>
              <a:defRPr sz="1200"/>
            </a:lvl2pPr>
            <a:lvl3pPr marL="914364" indent="0">
              <a:buNone/>
              <a:defRPr sz="1000"/>
            </a:lvl3pPr>
            <a:lvl4pPr marL="1371545" indent="0">
              <a:buNone/>
              <a:defRPr sz="800"/>
            </a:lvl4pPr>
            <a:lvl5pPr marL="1828727" indent="0">
              <a:buNone/>
              <a:defRPr sz="800"/>
            </a:lvl5pPr>
            <a:lvl6pPr marL="2285909" indent="0">
              <a:buNone/>
              <a:defRPr sz="800"/>
            </a:lvl6pPr>
            <a:lvl7pPr marL="2743091" indent="0">
              <a:buNone/>
              <a:defRPr sz="800"/>
            </a:lvl7pPr>
            <a:lvl8pPr marL="3200272" indent="0">
              <a:buNone/>
              <a:defRPr sz="800"/>
            </a:lvl8pPr>
            <a:lvl9pPr marL="3657454" indent="0">
              <a:buNone/>
              <a:defRPr sz="800"/>
            </a:lvl9pPr>
          </a:lstStyle>
          <a:p>
            <a:pPr lvl="0"/>
            <a:r>
              <a:rPr lang="en-US" noProof="0" smtClean="0"/>
              <a:t>Click to edit Master text styles</a:t>
            </a:r>
          </a:p>
        </p:txBody>
      </p:sp>
    </p:spTree>
    <p:extLst>
      <p:ext uri="{BB962C8B-B14F-4D97-AF65-F5344CB8AC3E}">
        <p14:creationId xmlns:p14="http://schemas.microsoft.com/office/powerpoint/2010/main" val="11412857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609600"/>
          </a:xfrm>
          <a:prstGeom prst="rect">
            <a:avLst/>
          </a:prstGeom>
        </p:spPr>
        <p:txBody>
          <a:bodyPr lIns="91436" tIns="45718" rIns="91436" bIns="45718" anchor="ctr"/>
          <a:lstStyle>
            <a:lvl1pPr algn="ctr" rtl="0" eaLnBrk="0" fontAlgn="base" hangingPunct="0">
              <a:spcBef>
                <a:spcPct val="0"/>
              </a:spcBef>
              <a:spcAft>
                <a:spcPct val="0"/>
              </a:spcAft>
              <a:defRPr lang="en-GB" sz="2400" b="1" noProof="0" dirty="0">
                <a:solidFill>
                  <a:schemeClr val="tx2"/>
                </a:solidFill>
                <a:latin typeface="Arial" pitchFamily="34" charset="0"/>
                <a:ea typeface="+mj-ea"/>
                <a:cs typeface="Arial" pitchFamily="34" charset="0"/>
              </a:defRPr>
            </a:lvl1pPr>
          </a:lstStyle>
          <a:p>
            <a:r>
              <a:rPr lang="en-US" noProof="0" smtClean="0"/>
              <a:t>Click to edit Master title style</a:t>
            </a:r>
            <a:endParaRPr lang="en-GB" noProof="0" dirty="0"/>
          </a:p>
        </p:txBody>
      </p:sp>
      <p:sp>
        <p:nvSpPr>
          <p:cNvPr id="3" name="Vertical Text Placeholder 2"/>
          <p:cNvSpPr>
            <a:spLocks noGrp="1"/>
          </p:cNvSpPr>
          <p:nvPr>
            <p:ph type="body" orient="vert" idx="1"/>
          </p:nvPr>
        </p:nvSpPr>
        <p:spPr>
          <a:xfrm>
            <a:off x="381000" y="990600"/>
            <a:ext cx="8382000" cy="5562600"/>
          </a:xfrm>
          <a:prstGeom prst="rect">
            <a:avLst/>
          </a:prstGeom>
        </p:spPr>
        <p:txBody>
          <a:bodyPr vert="eaVert" lIns="91436" tIns="45718" rIns="91436" bIns="45718"/>
          <a:lstStyle>
            <a:lvl1pPr marL="230390" indent="-230390">
              <a:spcBef>
                <a:spcPts val="0"/>
              </a:spcBef>
              <a:defRPr sz="2000">
                <a:latin typeface="Arial" pitchFamily="34" charset="0"/>
                <a:cs typeface="Arial" pitchFamily="34" charset="0"/>
              </a:defRPr>
            </a:lvl1pPr>
            <a:lvl2pPr marL="685800" indent="-230390">
              <a:spcBef>
                <a:spcPts val="1200"/>
              </a:spcBef>
              <a:buFont typeface="Arial" pitchFamily="34" charset="0"/>
              <a:buChar char="‒"/>
              <a:defRPr sz="2000">
                <a:latin typeface="Arial" pitchFamily="34" charset="0"/>
                <a:cs typeface="Arial" pitchFamily="34" charset="0"/>
              </a:defRPr>
            </a:lvl2pPr>
            <a:lvl3pPr marL="1143000">
              <a:spcBef>
                <a:spcPts val="600"/>
              </a:spcBef>
              <a:buFont typeface="Arial" pitchFamily="34" charset="0"/>
              <a:buChar char=":"/>
              <a:defRPr sz="2000">
                <a:latin typeface="Arial" pitchFamily="34" charset="0"/>
                <a:cs typeface="Arial" pitchFamily="34" charset="0"/>
              </a:defRPr>
            </a:lvl3pPr>
            <a:lvl4pPr marL="1600200">
              <a:spcBef>
                <a:spcPts val="600"/>
              </a:spcBef>
              <a:buFont typeface="Wingdings" pitchFamily="2" charset="2"/>
              <a:buChar char="Ø"/>
              <a:defRPr sz="2000">
                <a:latin typeface="Arial" pitchFamily="34" charset="0"/>
                <a:cs typeface="Arial" pitchFamily="34" charset="0"/>
              </a:defRPr>
            </a:lvl4pPr>
            <a:lvl5pPr>
              <a:spcBef>
                <a:spcPts val="600"/>
              </a:spcBef>
              <a:buFont typeface="Wingdings" pitchFamily="2" charset="2"/>
              <a:buChar char="ü"/>
              <a:defRPr sz="2000">
                <a:latin typeface="Arial" pitchFamily="34" charset="0"/>
                <a:cs typeface="Arial" pitchFamily="34" charset="0"/>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Tree>
    <p:extLst>
      <p:ext uri="{BB962C8B-B14F-4D97-AF65-F5344CB8AC3E}">
        <p14:creationId xmlns:p14="http://schemas.microsoft.com/office/powerpoint/2010/main" val="147754405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43800" y="304800"/>
            <a:ext cx="1219200" cy="6248400"/>
          </a:xfrm>
          <a:prstGeom prst="rect">
            <a:avLst/>
          </a:prstGeom>
        </p:spPr>
        <p:txBody>
          <a:bodyPr vert="eaVert" lIns="91436" tIns="45718" rIns="91436" bIns="45718" anchor="ctr"/>
          <a:lstStyle>
            <a:lvl1pPr>
              <a:defRPr sz="2400" b="1">
                <a:latin typeface="Arial" pitchFamily="34" charset="0"/>
                <a:cs typeface="Arial" pitchFamily="34" charset="0"/>
              </a:defRPr>
            </a:lvl1pPr>
          </a:lstStyle>
          <a:p>
            <a:r>
              <a:rPr lang="en-US" noProof="0" smtClean="0"/>
              <a:t>Click to edit Master title style</a:t>
            </a:r>
            <a:endParaRPr lang="en-GB" noProof="0" dirty="0"/>
          </a:p>
        </p:txBody>
      </p:sp>
      <p:sp>
        <p:nvSpPr>
          <p:cNvPr id="3" name="Vertical Text Placeholder 2"/>
          <p:cNvSpPr>
            <a:spLocks noGrp="1"/>
          </p:cNvSpPr>
          <p:nvPr>
            <p:ph type="body" orient="vert" idx="1"/>
          </p:nvPr>
        </p:nvSpPr>
        <p:spPr>
          <a:xfrm>
            <a:off x="381000" y="304800"/>
            <a:ext cx="7086600" cy="6248400"/>
          </a:xfrm>
          <a:prstGeom prst="rect">
            <a:avLst/>
          </a:prstGeom>
        </p:spPr>
        <p:txBody>
          <a:bodyPr vert="eaVert" lIns="91436" tIns="45718" rIns="91436" bIns="45718"/>
          <a:lstStyle>
            <a:lvl1pPr marL="230390" indent="-230390">
              <a:spcBef>
                <a:spcPts val="0"/>
              </a:spcBef>
              <a:defRPr sz="2000">
                <a:latin typeface="Arial" pitchFamily="34" charset="0"/>
                <a:cs typeface="Arial" pitchFamily="34" charset="0"/>
              </a:defRPr>
            </a:lvl1pPr>
            <a:lvl2pPr marL="685800" indent="-230390">
              <a:spcBef>
                <a:spcPts val="1200"/>
              </a:spcBef>
              <a:buFont typeface="Arial" pitchFamily="34" charset="0"/>
              <a:buChar char="‒"/>
              <a:defRPr sz="2000">
                <a:latin typeface="Arial" pitchFamily="34" charset="0"/>
                <a:cs typeface="Arial" pitchFamily="34" charset="0"/>
              </a:defRPr>
            </a:lvl2pPr>
            <a:lvl3pPr marL="1143000" indent="-230390">
              <a:spcBef>
                <a:spcPts val="600"/>
              </a:spcBef>
              <a:buFont typeface="Arial" pitchFamily="34" charset="0"/>
              <a:buChar char=":"/>
              <a:defRPr sz="2000">
                <a:latin typeface="Arial" pitchFamily="34" charset="0"/>
                <a:cs typeface="Arial" pitchFamily="34" charset="0"/>
              </a:defRPr>
            </a:lvl3pPr>
            <a:lvl4pPr marL="1600200" indent="-230390">
              <a:spcBef>
                <a:spcPts val="600"/>
              </a:spcBef>
              <a:buFont typeface="Wingdings" pitchFamily="2" charset="2"/>
              <a:buChar char="Ø"/>
              <a:defRPr sz="2000">
                <a:latin typeface="Arial" pitchFamily="34" charset="0"/>
                <a:cs typeface="Arial" pitchFamily="34" charset="0"/>
              </a:defRPr>
            </a:lvl4pPr>
            <a:lvl5pPr indent="-230390">
              <a:spcBef>
                <a:spcPts val="600"/>
              </a:spcBef>
              <a:buFont typeface="Wingdings" pitchFamily="2" charset="2"/>
              <a:buChar char="ü"/>
              <a:defRPr sz="2000">
                <a:latin typeface="Arial" pitchFamily="34" charset="0"/>
                <a:cs typeface="Arial" pitchFamily="34" charset="0"/>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Tree>
    <p:extLst>
      <p:ext uri="{BB962C8B-B14F-4D97-AF65-F5344CB8AC3E}">
        <p14:creationId xmlns:p14="http://schemas.microsoft.com/office/powerpoint/2010/main" val="66377544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cSld name="Title and Chart">
    <p:spTree>
      <p:nvGrpSpPr>
        <p:cNvPr id="1" name=""/>
        <p:cNvGrpSpPr/>
        <p:nvPr/>
      </p:nvGrpSpPr>
      <p:grpSpPr>
        <a:xfrm>
          <a:off x="0" y="0"/>
          <a:ext cx="0" cy="0"/>
          <a:chOff x="0" y="0"/>
          <a:chExt cx="0" cy="0"/>
        </a:xfrm>
      </p:grpSpPr>
      <p:sp>
        <p:nvSpPr>
          <p:cNvPr id="3" name="Chart Placeholder 2"/>
          <p:cNvSpPr>
            <a:spLocks noGrp="1"/>
          </p:cNvSpPr>
          <p:nvPr>
            <p:ph type="chart" idx="1"/>
          </p:nvPr>
        </p:nvSpPr>
        <p:spPr>
          <a:xfrm>
            <a:off x="381728" y="990600"/>
            <a:ext cx="8380545" cy="5562600"/>
          </a:xfrm>
          <a:prstGeom prst="rect">
            <a:avLst/>
          </a:prstGeom>
        </p:spPr>
        <p:txBody>
          <a:bodyPr/>
          <a:lstStyle>
            <a:lvl1pPr marL="228600" indent="-228600">
              <a:spcBef>
                <a:spcPts val="0"/>
              </a:spcBef>
              <a:defRPr sz="2000">
                <a:latin typeface="Arial" pitchFamily="34" charset="0"/>
                <a:cs typeface="Arial" pitchFamily="34" charset="0"/>
              </a:defRPr>
            </a:lvl1pPr>
          </a:lstStyle>
          <a:p>
            <a:pPr lvl="0"/>
            <a:r>
              <a:rPr lang="en-US" noProof="0" smtClean="0"/>
              <a:t>Click icon to add chart</a:t>
            </a:r>
            <a:endParaRPr lang="en-GB" noProof="0" dirty="0" smtClean="0"/>
          </a:p>
        </p:txBody>
      </p:sp>
      <p:sp>
        <p:nvSpPr>
          <p:cNvPr id="6" name="TextBox 5"/>
          <p:cNvSpPr txBox="1"/>
          <p:nvPr/>
        </p:nvSpPr>
        <p:spPr>
          <a:xfrm>
            <a:off x="8534400" y="6550034"/>
            <a:ext cx="609600" cy="307969"/>
          </a:xfrm>
          <a:prstGeom prst="rect">
            <a:avLst/>
          </a:prstGeom>
          <a:noFill/>
        </p:spPr>
        <p:txBody>
          <a:bodyPr lIns="91436" tIns="45718" rIns="91436" bIns="45718"/>
          <a:lstStyle/>
          <a:p>
            <a:pPr algn="r">
              <a:defRPr/>
            </a:pPr>
            <a:fld id="{F4C1FA7C-CAF2-4182-97D3-46DFCF6B38DB}" type="slidenum">
              <a:rPr lang="en-GB" sz="1200" i="1">
                <a:solidFill>
                  <a:prstClr val="white"/>
                </a:solidFill>
              </a:rPr>
              <a:pPr algn="r">
                <a:defRPr/>
              </a:pPr>
              <a:t>‹#›</a:t>
            </a:fld>
            <a:endParaRPr lang="en-GB" sz="1200" i="1" dirty="0">
              <a:solidFill>
                <a:prstClr val="white"/>
              </a:solidFill>
            </a:endParaRPr>
          </a:p>
        </p:txBody>
      </p:sp>
      <p:sp>
        <p:nvSpPr>
          <p:cNvPr id="7" name="Title 1"/>
          <p:cNvSpPr>
            <a:spLocks noGrp="1"/>
          </p:cNvSpPr>
          <p:nvPr>
            <p:ph type="title"/>
          </p:nvPr>
        </p:nvSpPr>
        <p:spPr>
          <a:xfrm>
            <a:off x="381000" y="304800"/>
            <a:ext cx="8382000" cy="609600"/>
          </a:xfrm>
          <a:prstGeom prst="rect">
            <a:avLst/>
          </a:prstGeom>
        </p:spPr>
        <p:txBody>
          <a:bodyPr lIns="91436" tIns="45718" rIns="91436" bIns="45718" anchor="ctr"/>
          <a:lstStyle>
            <a:lvl1pPr algn="ctr" rtl="0" eaLnBrk="0" fontAlgn="base" hangingPunct="0">
              <a:spcBef>
                <a:spcPct val="0"/>
              </a:spcBef>
              <a:spcAft>
                <a:spcPct val="0"/>
              </a:spcAft>
              <a:defRPr lang="en-GB" sz="2400" b="1" noProof="0" dirty="0">
                <a:solidFill>
                  <a:schemeClr val="tx2"/>
                </a:solidFill>
                <a:latin typeface="Arial" pitchFamily="34" charset="0"/>
                <a:ea typeface="+mj-ea"/>
                <a:cs typeface="Arial" pitchFamily="34" charset="0"/>
              </a:defRPr>
            </a:lvl1pPr>
          </a:lstStyle>
          <a:p>
            <a:r>
              <a:rPr lang="en-US" noProof="0" smtClean="0"/>
              <a:t>Click to edit Master title style</a:t>
            </a:r>
            <a:endParaRPr lang="en-GB" noProof="0" dirty="0"/>
          </a:p>
        </p:txBody>
      </p:sp>
    </p:spTree>
    <p:extLst>
      <p:ext uri="{BB962C8B-B14F-4D97-AF65-F5344CB8AC3E}">
        <p14:creationId xmlns:p14="http://schemas.microsoft.com/office/powerpoint/2010/main" val="40838887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10" descr="pg56b new"/>
          <p:cNvPicPr>
            <a:picLocks noChangeAspect="1" noChangeArrowheads="1"/>
          </p:cNvPicPr>
          <p:nvPr/>
        </p:nvPicPr>
        <p:blipFill>
          <a:blip r:embed="rId2" cstate="print"/>
          <a:srcRect/>
          <a:stretch>
            <a:fillRect/>
          </a:stretch>
        </p:blipFill>
        <p:spPr bwMode="auto">
          <a:xfrm>
            <a:off x="0" y="14288"/>
            <a:ext cx="9144000" cy="6858000"/>
          </a:xfrm>
          <a:prstGeom prst="rect">
            <a:avLst/>
          </a:prstGeom>
          <a:noFill/>
          <a:ln w="9525">
            <a:noFill/>
            <a:miter lim="800000"/>
            <a:headEnd/>
            <a:tailEnd/>
          </a:ln>
        </p:spPr>
      </p:pic>
      <p:sp>
        <p:nvSpPr>
          <p:cNvPr id="4" name="Rectangle 8"/>
          <p:cNvSpPr>
            <a:spLocks noChangeArrowheads="1"/>
          </p:cNvSpPr>
          <p:nvPr/>
        </p:nvSpPr>
        <p:spPr bwMode="auto">
          <a:xfrm>
            <a:off x="0" y="4343400"/>
            <a:ext cx="9144000" cy="1828800"/>
          </a:xfrm>
          <a:prstGeom prst="rect">
            <a:avLst/>
          </a:prstGeom>
          <a:solidFill>
            <a:srgbClr val="3399FF">
              <a:alpha val="20000"/>
            </a:srgbClr>
          </a:solidFill>
          <a:ln w="9525">
            <a:noFill/>
            <a:miter lim="800000"/>
            <a:headEnd/>
            <a:tailEnd/>
          </a:ln>
        </p:spPr>
        <p:txBody>
          <a:bodyPr wrap="none" anchor="ctr"/>
          <a:lstStyle/>
          <a:p>
            <a:pPr algn="ctr">
              <a:defRPr/>
            </a:pPr>
            <a:endParaRPr lang="en-US">
              <a:solidFill>
                <a:srgbClr val="FFFFFF"/>
              </a:solidFill>
            </a:endParaRPr>
          </a:p>
        </p:txBody>
      </p:sp>
      <p:sp>
        <p:nvSpPr>
          <p:cNvPr id="3074" name="Rectangle 2"/>
          <p:cNvSpPr>
            <a:spLocks noGrp="1" noChangeArrowheads="1"/>
          </p:cNvSpPr>
          <p:nvPr>
            <p:ph type="ctrTitle"/>
          </p:nvPr>
        </p:nvSpPr>
        <p:spPr>
          <a:xfrm>
            <a:off x="228600" y="4419600"/>
            <a:ext cx="8686800" cy="1676400"/>
          </a:xfrm>
        </p:spPr>
        <p:txBody>
          <a:bodyPr/>
          <a:lstStyle>
            <a:lvl1pPr>
              <a:defRPr sz="4000"/>
            </a:lvl1pPr>
          </a:lstStyle>
          <a:p>
            <a:r>
              <a:rPr lang="en-US" smtClean="0"/>
              <a:t>Click to edit Master title style</a:t>
            </a:r>
            <a:endParaRPr lang="en-US"/>
          </a:p>
        </p:txBody>
      </p:sp>
      <p:sp>
        <p:nvSpPr>
          <p:cNvPr id="5" name="Rectangle 11"/>
          <p:cNvSpPr>
            <a:spLocks noGrp="1" noChangeArrowheads="1"/>
          </p:cNvSpPr>
          <p:nvPr>
            <p:ph type="ftr" sz="quarter" idx="10"/>
          </p:nvPr>
        </p:nvSpPr>
        <p:spPr/>
        <p:txBody>
          <a:bodyPr/>
          <a:lstStyle>
            <a:lvl1pPr>
              <a:defRPr smtClean="0"/>
            </a:lvl1pPr>
          </a:lstStyle>
          <a:p>
            <a:endParaRPr lang="en-GB"/>
          </a:p>
        </p:txBody>
      </p:sp>
      <p:sp>
        <p:nvSpPr>
          <p:cNvPr id="6" name="Rectangle 12"/>
          <p:cNvSpPr>
            <a:spLocks noGrp="1" noChangeArrowheads="1"/>
          </p:cNvSpPr>
          <p:nvPr>
            <p:ph type="sldNum" sz="quarter" idx="11"/>
          </p:nvPr>
        </p:nvSpPr>
        <p:spPr/>
        <p:txBody>
          <a:bodyPr/>
          <a:lstStyle>
            <a:lvl1pPr>
              <a:defRPr smtClean="0"/>
            </a:lvl1pPr>
          </a:lstStyle>
          <a:p>
            <a:fld id="{529B2CBD-1B13-4627-94AB-7D4D00D7BCBD}" type="slidenum">
              <a:rPr lang="en-GB"/>
              <a:pPr/>
              <a:t>‹#›</a:t>
            </a:fld>
            <a:endParaRPr lang="en-GB"/>
          </a:p>
        </p:txBody>
      </p:sp>
      <p:sp>
        <p:nvSpPr>
          <p:cNvPr id="7" name="Rectangle 13"/>
          <p:cNvSpPr>
            <a:spLocks noGrp="1" noChangeArrowheads="1"/>
          </p:cNvSpPr>
          <p:nvPr>
            <p:ph type="dt" sz="half" idx="12"/>
          </p:nvPr>
        </p:nvSpPr>
        <p:spPr/>
        <p:txBody>
          <a:bodyPr/>
          <a:lstStyle>
            <a:lvl1pPr>
              <a:defRPr smtClean="0">
                <a:solidFill>
                  <a:srgbClr val="FFFFFF"/>
                </a:solidFill>
              </a:defRPr>
            </a:lvl1pPr>
          </a:lstStyle>
          <a:p>
            <a:fld id="{9FB67044-CD90-43EB-9A92-F19491F2398E}" type="datetimeFigureOut">
              <a:rPr lang="en-GB"/>
              <a:pPr/>
              <a:t>30/05/2016</a:t>
            </a:fld>
            <a:endParaRPr lang="en-GB"/>
          </a:p>
        </p:txBody>
      </p:sp>
    </p:spTree>
    <p:extLst>
      <p:ext uri="{BB962C8B-B14F-4D97-AF65-F5344CB8AC3E}">
        <p14:creationId xmlns:p14="http://schemas.microsoft.com/office/powerpoint/2010/main" val="240848896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Rectangle 5"/>
          <p:cNvSpPr>
            <a:spLocks noGrp="1" noChangeArrowheads="1"/>
          </p:cNvSpPr>
          <p:nvPr>
            <p:ph type="ftr" sz="quarter" idx="10"/>
          </p:nvPr>
        </p:nvSpPr>
        <p:spPr>
          <a:ln/>
        </p:spPr>
        <p:txBody>
          <a:bodyPr/>
          <a:lstStyle>
            <a:lvl1pPr>
              <a:defRPr/>
            </a:lvl1pPr>
          </a:lstStyle>
          <a:p>
            <a:endParaRPr lang="en-GB"/>
          </a:p>
        </p:txBody>
      </p:sp>
      <p:sp>
        <p:nvSpPr>
          <p:cNvPr id="5" name="Rectangle 6"/>
          <p:cNvSpPr>
            <a:spLocks noGrp="1" noChangeArrowheads="1"/>
          </p:cNvSpPr>
          <p:nvPr>
            <p:ph type="sldNum" sz="quarter" idx="11"/>
          </p:nvPr>
        </p:nvSpPr>
        <p:spPr>
          <a:ln/>
        </p:spPr>
        <p:txBody>
          <a:bodyPr/>
          <a:lstStyle>
            <a:lvl1pPr>
              <a:defRPr/>
            </a:lvl1pPr>
          </a:lstStyle>
          <a:p>
            <a:fld id="{529B2CBD-1B13-4627-94AB-7D4D00D7BCBD}" type="slidenum">
              <a:rPr lang="en-GB" smtClean="0"/>
              <a:pPr/>
              <a:t>‹#›</a:t>
            </a:fld>
            <a:endParaRPr lang="en-GB"/>
          </a:p>
        </p:txBody>
      </p:sp>
      <p:sp>
        <p:nvSpPr>
          <p:cNvPr id="6" name="Rectangle 8"/>
          <p:cNvSpPr>
            <a:spLocks noGrp="1" noChangeArrowheads="1"/>
          </p:cNvSpPr>
          <p:nvPr>
            <p:ph type="dt" sz="half" idx="12"/>
          </p:nvPr>
        </p:nvSpPr>
        <p:spPr>
          <a:ln/>
        </p:spPr>
        <p:txBody>
          <a:bodyPr/>
          <a:lstStyle>
            <a:lvl1pPr>
              <a:defRPr/>
            </a:lvl1pPr>
          </a:lstStyle>
          <a:p>
            <a:fld id="{9FB67044-CD90-43EB-9A92-F19491F2398E}" type="datetimeFigureOut">
              <a:rPr lang="en-GB" smtClean="0"/>
              <a:pPr/>
              <a:t>30/05/2016</a:t>
            </a:fld>
            <a:endParaRPr lang="en-GB"/>
          </a:p>
        </p:txBody>
      </p:sp>
    </p:spTree>
    <p:extLst>
      <p:ext uri="{BB962C8B-B14F-4D97-AF65-F5344CB8AC3E}">
        <p14:creationId xmlns:p14="http://schemas.microsoft.com/office/powerpoint/2010/main" val="2987461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374259-3241-435C-861F-F764F13AC950}" type="datetimeFigureOut">
              <a:rPr lang="en-SG" smtClean="0"/>
              <a:t>30/5/2016</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E4ED576F-2D9C-440D-875E-AB360A78FD18}" type="slidenum">
              <a:rPr lang="en-SG" smtClean="0"/>
              <a:t>‹#›</a:t>
            </a:fld>
            <a:endParaRPr lang="en-SG"/>
          </a:p>
        </p:txBody>
      </p:sp>
    </p:spTree>
    <p:extLst>
      <p:ext uri="{BB962C8B-B14F-4D97-AF65-F5344CB8AC3E}">
        <p14:creationId xmlns:p14="http://schemas.microsoft.com/office/powerpoint/2010/main" val="417386273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endParaRPr lang="en-GB"/>
          </a:p>
        </p:txBody>
      </p:sp>
      <p:sp>
        <p:nvSpPr>
          <p:cNvPr id="5" name="Rectangle 6"/>
          <p:cNvSpPr>
            <a:spLocks noGrp="1" noChangeArrowheads="1"/>
          </p:cNvSpPr>
          <p:nvPr>
            <p:ph type="sldNum" sz="quarter" idx="11"/>
          </p:nvPr>
        </p:nvSpPr>
        <p:spPr>
          <a:ln/>
        </p:spPr>
        <p:txBody>
          <a:bodyPr/>
          <a:lstStyle>
            <a:lvl1pPr>
              <a:defRPr/>
            </a:lvl1pPr>
          </a:lstStyle>
          <a:p>
            <a:fld id="{529B2CBD-1B13-4627-94AB-7D4D00D7BCBD}" type="slidenum">
              <a:rPr lang="en-GB" smtClean="0"/>
              <a:pPr/>
              <a:t>‹#›</a:t>
            </a:fld>
            <a:endParaRPr lang="en-GB"/>
          </a:p>
        </p:txBody>
      </p:sp>
      <p:sp>
        <p:nvSpPr>
          <p:cNvPr id="6" name="Rectangle 8"/>
          <p:cNvSpPr>
            <a:spLocks noGrp="1" noChangeArrowheads="1"/>
          </p:cNvSpPr>
          <p:nvPr>
            <p:ph type="dt" sz="half" idx="12"/>
          </p:nvPr>
        </p:nvSpPr>
        <p:spPr>
          <a:ln/>
        </p:spPr>
        <p:txBody>
          <a:bodyPr/>
          <a:lstStyle>
            <a:lvl1pPr>
              <a:defRPr/>
            </a:lvl1pPr>
          </a:lstStyle>
          <a:p>
            <a:fld id="{9FB67044-CD90-43EB-9A92-F19491F2398E}" type="datetimeFigureOut">
              <a:rPr lang="en-GB" smtClean="0"/>
              <a:pPr/>
              <a:t>30/05/2016</a:t>
            </a:fld>
            <a:endParaRPr lang="en-GB"/>
          </a:p>
        </p:txBody>
      </p:sp>
    </p:spTree>
    <p:extLst>
      <p:ext uri="{BB962C8B-B14F-4D97-AF65-F5344CB8AC3E}">
        <p14:creationId xmlns:p14="http://schemas.microsoft.com/office/powerpoint/2010/main" val="333861682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228600" y="1295400"/>
            <a:ext cx="42672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295400"/>
            <a:ext cx="42672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Rectangle 5"/>
          <p:cNvSpPr>
            <a:spLocks noGrp="1" noChangeArrowheads="1"/>
          </p:cNvSpPr>
          <p:nvPr>
            <p:ph type="ftr" sz="quarter" idx="10"/>
          </p:nvPr>
        </p:nvSpPr>
        <p:spPr>
          <a:ln/>
        </p:spPr>
        <p:txBody>
          <a:bodyPr/>
          <a:lstStyle>
            <a:lvl1pPr>
              <a:defRPr/>
            </a:lvl1pPr>
          </a:lstStyle>
          <a:p>
            <a:endParaRPr lang="en-GB"/>
          </a:p>
        </p:txBody>
      </p:sp>
      <p:sp>
        <p:nvSpPr>
          <p:cNvPr id="6" name="Rectangle 6"/>
          <p:cNvSpPr>
            <a:spLocks noGrp="1" noChangeArrowheads="1"/>
          </p:cNvSpPr>
          <p:nvPr>
            <p:ph type="sldNum" sz="quarter" idx="11"/>
          </p:nvPr>
        </p:nvSpPr>
        <p:spPr>
          <a:ln/>
        </p:spPr>
        <p:txBody>
          <a:bodyPr/>
          <a:lstStyle>
            <a:lvl1pPr>
              <a:defRPr/>
            </a:lvl1pPr>
          </a:lstStyle>
          <a:p>
            <a:fld id="{529B2CBD-1B13-4627-94AB-7D4D00D7BCBD}" type="slidenum">
              <a:rPr lang="en-GB" smtClean="0"/>
              <a:pPr/>
              <a:t>‹#›</a:t>
            </a:fld>
            <a:endParaRPr lang="en-GB"/>
          </a:p>
        </p:txBody>
      </p:sp>
      <p:sp>
        <p:nvSpPr>
          <p:cNvPr id="7" name="Rectangle 8"/>
          <p:cNvSpPr>
            <a:spLocks noGrp="1" noChangeArrowheads="1"/>
          </p:cNvSpPr>
          <p:nvPr>
            <p:ph type="dt" sz="half" idx="12"/>
          </p:nvPr>
        </p:nvSpPr>
        <p:spPr>
          <a:ln/>
        </p:spPr>
        <p:txBody>
          <a:bodyPr/>
          <a:lstStyle>
            <a:lvl1pPr>
              <a:defRPr/>
            </a:lvl1pPr>
          </a:lstStyle>
          <a:p>
            <a:fld id="{9FB67044-CD90-43EB-9A92-F19491F2398E}" type="datetimeFigureOut">
              <a:rPr lang="en-GB" smtClean="0"/>
              <a:pPr/>
              <a:t>30/05/2016</a:t>
            </a:fld>
            <a:endParaRPr lang="en-GB"/>
          </a:p>
        </p:txBody>
      </p:sp>
    </p:spTree>
    <p:extLst>
      <p:ext uri="{BB962C8B-B14F-4D97-AF65-F5344CB8AC3E}">
        <p14:creationId xmlns:p14="http://schemas.microsoft.com/office/powerpoint/2010/main" val="36214252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Rectangle 5"/>
          <p:cNvSpPr>
            <a:spLocks noGrp="1" noChangeArrowheads="1"/>
          </p:cNvSpPr>
          <p:nvPr>
            <p:ph type="ftr" sz="quarter" idx="10"/>
          </p:nvPr>
        </p:nvSpPr>
        <p:spPr>
          <a:ln/>
        </p:spPr>
        <p:txBody>
          <a:bodyPr/>
          <a:lstStyle>
            <a:lvl1pPr>
              <a:defRPr/>
            </a:lvl1pPr>
          </a:lstStyle>
          <a:p>
            <a:endParaRPr lang="en-GB"/>
          </a:p>
        </p:txBody>
      </p:sp>
      <p:sp>
        <p:nvSpPr>
          <p:cNvPr id="8" name="Rectangle 6"/>
          <p:cNvSpPr>
            <a:spLocks noGrp="1" noChangeArrowheads="1"/>
          </p:cNvSpPr>
          <p:nvPr>
            <p:ph type="sldNum" sz="quarter" idx="11"/>
          </p:nvPr>
        </p:nvSpPr>
        <p:spPr>
          <a:ln/>
        </p:spPr>
        <p:txBody>
          <a:bodyPr/>
          <a:lstStyle>
            <a:lvl1pPr>
              <a:defRPr/>
            </a:lvl1pPr>
          </a:lstStyle>
          <a:p>
            <a:fld id="{529B2CBD-1B13-4627-94AB-7D4D00D7BCBD}" type="slidenum">
              <a:rPr lang="en-GB" smtClean="0"/>
              <a:pPr/>
              <a:t>‹#›</a:t>
            </a:fld>
            <a:endParaRPr lang="en-GB"/>
          </a:p>
        </p:txBody>
      </p:sp>
      <p:sp>
        <p:nvSpPr>
          <p:cNvPr id="9" name="Rectangle 8"/>
          <p:cNvSpPr>
            <a:spLocks noGrp="1" noChangeArrowheads="1"/>
          </p:cNvSpPr>
          <p:nvPr>
            <p:ph type="dt" sz="half" idx="12"/>
          </p:nvPr>
        </p:nvSpPr>
        <p:spPr>
          <a:ln/>
        </p:spPr>
        <p:txBody>
          <a:bodyPr/>
          <a:lstStyle>
            <a:lvl1pPr>
              <a:defRPr/>
            </a:lvl1pPr>
          </a:lstStyle>
          <a:p>
            <a:fld id="{9FB67044-CD90-43EB-9A92-F19491F2398E}" type="datetimeFigureOut">
              <a:rPr lang="en-GB" smtClean="0"/>
              <a:pPr/>
              <a:t>30/05/2016</a:t>
            </a:fld>
            <a:endParaRPr lang="en-GB"/>
          </a:p>
        </p:txBody>
      </p:sp>
    </p:spTree>
    <p:extLst>
      <p:ext uri="{BB962C8B-B14F-4D97-AF65-F5344CB8AC3E}">
        <p14:creationId xmlns:p14="http://schemas.microsoft.com/office/powerpoint/2010/main" val="351034585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Rectangle 5"/>
          <p:cNvSpPr>
            <a:spLocks noGrp="1" noChangeArrowheads="1"/>
          </p:cNvSpPr>
          <p:nvPr>
            <p:ph type="ftr" sz="quarter" idx="10"/>
          </p:nvPr>
        </p:nvSpPr>
        <p:spPr>
          <a:ln/>
        </p:spPr>
        <p:txBody>
          <a:bodyPr/>
          <a:lstStyle>
            <a:lvl1pPr>
              <a:defRPr/>
            </a:lvl1pPr>
          </a:lstStyle>
          <a:p>
            <a:endParaRPr lang="en-GB"/>
          </a:p>
        </p:txBody>
      </p:sp>
      <p:sp>
        <p:nvSpPr>
          <p:cNvPr id="4" name="Rectangle 6"/>
          <p:cNvSpPr>
            <a:spLocks noGrp="1" noChangeArrowheads="1"/>
          </p:cNvSpPr>
          <p:nvPr>
            <p:ph type="sldNum" sz="quarter" idx="11"/>
          </p:nvPr>
        </p:nvSpPr>
        <p:spPr>
          <a:ln/>
        </p:spPr>
        <p:txBody>
          <a:bodyPr/>
          <a:lstStyle>
            <a:lvl1pPr>
              <a:defRPr/>
            </a:lvl1pPr>
          </a:lstStyle>
          <a:p>
            <a:fld id="{529B2CBD-1B13-4627-94AB-7D4D00D7BCBD}" type="slidenum">
              <a:rPr lang="en-GB" smtClean="0"/>
              <a:pPr/>
              <a:t>‹#›</a:t>
            </a:fld>
            <a:endParaRPr lang="en-GB"/>
          </a:p>
        </p:txBody>
      </p:sp>
      <p:sp>
        <p:nvSpPr>
          <p:cNvPr id="5" name="Rectangle 8"/>
          <p:cNvSpPr>
            <a:spLocks noGrp="1" noChangeArrowheads="1"/>
          </p:cNvSpPr>
          <p:nvPr>
            <p:ph type="dt" sz="half" idx="12"/>
          </p:nvPr>
        </p:nvSpPr>
        <p:spPr>
          <a:ln/>
        </p:spPr>
        <p:txBody>
          <a:bodyPr/>
          <a:lstStyle>
            <a:lvl1pPr>
              <a:defRPr/>
            </a:lvl1pPr>
          </a:lstStyle>
          <a:p>
            <a:fld id="{9FB67044-CD90-43EB-9A92-F19491F2398E}" type="datetimeFigureOut">
              <a:rPr lang="en-GB" smtClean="0"/>
              <a:pPr/>
              <a:t>30/05/2016</a:t>
            </a:fld>
            <a:endParaRPr lang="en-GB"/>
          </a:p>
        </p:txBody>
      </p:sp>
    </p:spTree>
    <p:extLst>
      <p:ext uri="{BB962C8B-B14F-4D97-AF65-F5344CB8AC3E}">
        <p14:creationId xmlns:p14="http://schemas.microsoft.com/office/powerpoint/2010/main" val="310128090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endParaRPr lang="en-GB"/>
          </a:p>
        </p:txBody>
      </p:sp>
      <p:sp>
        <p:nvSpPr>
          <p:cNvPr id="3" name="Rectangle 6"/>
          <p:cNvSpPr>
            <a:spLocks noGrp="1" noChangeArrowheads="1"/>
          </p:cNvSpPr>
          <p:nvPr>
            <p:ph type="sldNum" sz="quarter" idx="11"/>
          </p:nvPr>
        </p:nvSpPr>
        <p:spPr>
          <a:ln/>
        </p:spPr>
        <p:txBody>
          <a:bodyPr/>
          <a:lstStyle>
            <a:lvl1pPr>
              <a:defRPr/>
            </a:lvl1pPr>
          </a:lstStyle>
          <a:p>
            <a:fld id="{529B2CBD-1B13-4627-94AB-7D4D00D7BCBD}" type="slidenum">
              <a:rPr lang="en-GB" smtClean="0"/>
              <a:pPr/>
              <a:t>‹#›</a:t>
            </a:fld>
            <a:endParaRPr lang="en-GB"/>
          </a:p>
        </p:txBody>
      </p:sp>
      <p:sp>
        <p:nvSpPr>
          <p:cNvPr id="4" name="Rectangle 8"/>
          <p:cNvSpPr>
            <a:spLocks noGrp="1" noChangeArrowheads="1"/>
          </p:cNvSpPr>
          <p:nvPr>
            <p:ph type="dt" sz="half" idx="12"/>
          </p:nvPr>
        </p:nvSpPr>
        <p:spPr>
          <a:ln/>
        </p:spPr>
        <p:txBody>
          <a:bodyPr/>
          <a:lstStyle>
            <a:lvl1pPr>
              <a:defRPr/>
            </a:lvl1pPr>
          </a:lstStyle>
          <a:p>
            <a:fld id="{9FB67044-CD90-43EB-9A92-F19491F2398E}" type="datetimeFigureOut">
              <a:rPr lang="en-GB" smtClean="0"/>
              <a:pPr/>
              <a:t>30/05/2016</a:t>
            </a:fld>
            <a:endParaRPr lang="en-GB"/>
          </a:p>
        </p:txBody>
      </p:sp>
    </p:spTree>
    <p:extLst>
      <p:ext uri="{BB962C8B-B14F-4D97-AF65-F5344CB8AC3E}">
        <p14:creationId xmlns:p14="http://schemas.microsoft.com/office/powerpoint/2010/main" val="109105290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endParaRPr lang="en-GB"/>
          </a:p>
        </p:txBody>
      </p:sp>
      <p:sp>
        <p:nvSpPr>
          <p:cNvPr id="6" name="Rectangle 6"/>
          <p:cNvSpPr>
            <a:spLocks noGrp="1" noChangeArrowheads="1"/>
          </p:cNvSpPr>
          <p:nvPr>
            <p:ph type="sldNum" sz="quarter" idx="11"/>
          </p:nvPr>
        </p:nvSpPr>
        <p:spPr>
          <a:ln/>
        </p:spPr>
        <p:txBody>
          <a:bodyPr/>
          <a:lstStyle>
            <a:lvl1pPr>
              <a:defRPr/>
            </a:lvl1pPr>
          </a:lstStyle>
          <a:p>
            <a:fld id="{529B2CBD-1B13-4627-94AB-7D4D00D7BCBD}" type="slidenum">
              <a:rPr lang="en-GB" smtClean="0"/>
              <a:pPr/>
              <a:t>‹#›</a:t>
            </a:fld>
            <a:endParaRPr lang="en-GB"/>
          </a:p>
        </p:txBody>
      </p:sp>
      <p:sp>
        <p:nvSpPr>
          <p:cNvPr id="7" name="Rectangle 8"/>
          <p:cNvSpPr>
            <a:spLocks noGrp="1" noChangeArrowheads="1"/>
          </p:cNvSpPr>
          <p:nvPr>
            <p:ph type="dt" sz="half" idx="12"/>
          </p:nvPr>
        </p:nvSpPr>
        <p:spPr>
          <a:ln/>
        </p:spPr>
        <p:txBody>
          <a:bodyPr/>
          <a:lstStyle>
            <a:lvl1pPr>
              <a:defRPr/>
            </a:lvl1pPr>
          </a:lstStyle>
          <a:p>
            <a:fld id="{9FB67044-CD90-43EB-9A92-F19491F2398E}" type="datetimeFigureOut">
              <a:rPr lang="en-GB" smtClean="0"/>
              <a:pPr/>
              <a:t>30/05/2016</a:t>
            </a:fld>
            <a:endParaRPr lang="en-GB"/>
          </a:p>
        </p:txBody>
      </p:sp>
    </p:spTree>
    <p:extLst>
      <p:ext uri="{BB962C8B-B14F-4D97-AF65-F5344CB8AC3E}">
        <p14:creationId xmlns:p14="http://schemas.microsoft.com/office/powerpoint/2010/main" val="147542570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SG"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endParaRPr lang="en-GB"/>
          </a:p>
        </p:txBody>
      </p:sp>
      <p:sp>
        <p:nvSpPr>
          <p:cNvPr id="6" name="Rectangle 6"/>
          <p:cNvSpPr>
            <a:spLocks noGrp="1" noChangeArrowheads="1"/>
          </p:cNvSpPr>
          <p:nvPr>
            <p:ph type="sldNum" sz="quarter" idx="11"/>
          </p:nvPr>
        </p:nvSpPr>
        <p:spPr>
          <a:ln/>
        </p:spPr>
        <p:txBody>
          <a:bodyPr/>
          <a:lstStyle>
            <a:lvl1pPr>
              <a:defRPr/>
            </a:lvl1pPr>
          </a:lstStyle>
          <a:p>
            <a:fld id="{529B2CBD-1B13-4627-94AB-7D4D00D7BCBD}" type="slidenum">
              <a:rPr lang="en-GB" smtClean="0"/>
              <a:pPr/>
              <a:t>‹#›</a:t>
            </a:fld>
            <a:endParaRPr lang="en-GB"/>
          </a:p>
        </p:txBody>
      </p:sp>
      <p:sp>
        <p:nvSpPr>
          <p:cNvPr id="7" name="Rectangle 8"/>
          <p:cNvSpPr>
            <a:spLocks noGrp="1" noChangeArrowheads="1"/>
          </p:cNvSpPr>
          <p:nvPr>
            <p:ph type="dt" sz="half" idx="12"/>
          </p:nvPr>
        </p:nvSpPr>
        <p:spPr>
          <a:ln/>
        </p:spPr>
        <p:txBody>
          <a:bodyPr/>
          <a:lstStyle>
            <a:lvl1pPr>
              <a:defRPr/>
            </a:lvl1pPr>
          </a:lstStyle>
          <a:p>
            <a:fld id="{9FB67044-CD90-43EB-9A92-F19491F2398E}" type="datetimeFigureOut">
              <a:rPr lang="en-GB" smtClean="0"/>
              <a:pPr/>
              <a:t>30/05/2016</a:t>
            </a:fld>
            <a:endParaRPr lang="en-GB"/>
          </a:p>
        </p:txBody>
      </p:sp>
    </p:spTree>
    <p:extLst>
      <p:ext uri="{BB962C8B-B14F-4D97-AF65-F5344CB8AC3E}">
        <p14:creationId xmlns:p14="http://schemas.microsoft.com/office/powerpoint/2010/main" val="220066119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Rectangle 5"/>
          <p:cNvSpPr>
            <a:spLocks noGrp="1" noChangeArrowheads="1"/>
          </p:cNvSpPr>
          <p:nvPr>
            <p:ph type="ftr" sz="quarter" idx="10"/>
          </p:nvPr>
        </p:nvSpPr>
        <p:spPr>
          <a:ln/>
        </p:spPr>
        <p:txBody>
          <a:bodyPr/>
          <a:lstStyle>
            <a:lvl1pPr>
              <a:defRPr/>
            </a:lvl1pPr>
          </a:lstStyle>
          <a:p>
            <a:endParaRPr lang="en-GB"/>
          </a:p>
        </p:txBody>
      </p:sp>
      <p:sp>
        <p:nvSpPr>
          <p:cNvPr id="5" name="Rectangle 6"/>
          <p:cNvSpPr>
            <a:spLocks noGrp="1" noChangeArrowheads="1"/>
          </p:cNvSpPr>
          <p:nvPr>
            <p:ph type="sldNum" sz="quarter" idx="11"/>
          </p:nvPr>
        </p:nvSpPr>
        <p:spPr>
          <a:ln/>
        </p:spPr>
        <p:txBody>
          <a:bodyPr/>
          <a:lstStyle>
            <a:lvl1pPr>
              <a:defRPr/>
            </a:lvl1pPr>
          </a:lstStyle>
          <a:p>
            <a:fld id="{529B2CBD-1B13-4627-94AB-7D4D00D7BCBD}" type="slidenum">
              <a:rPr lang="en-GB" smtClean="0"/>
              <a:pPr/>
              <a:t>‹#›</a:t>
            </a:fld>
            <a:endParaRPr lang="en-GB"/>
          </a:p>
        </p:txBody>
      </p:sp>
      <p:sp>
        <p:nvSpPr>
          <p:cNvPr id="6" name="Rectangle 8"/>
          <p:cNvSpPr>
            <a:spLocks noGrp="1" noChangeArrowheads="1"/>
          </p:cNvSpPr>
          <p:nvPr>
            <p:ph type="dt" sz="half" idx="12"/>
          </p:nvPr>
        </p:nvSpPr>
        <p:spPr>
          <a:ln/>
        </p:spPr>
        <p:txBody>
          <a:bodyPr/>
          <a:lstStyle>
            <a:lvl1pPr>
              <a:defRPr/>
            </a:lvl1pPr>
          </a:lstStyle>
          <a:p>
            <a:fld id="{9FB67044-CD90-43EB-9A92-F19491F2398E}" type="datetimeFigureOut">
              <a:rPr lang="en-GB" smtClean="0"/>
              <a:pPr/>
              <a:t>30/05/2016</a:t>
            </a:fld>
            <a:endParaRPr lang="en-GB"/>
          </a:p>
        </p:txBody>
      </p:sp>
    </p:spTree>
    <p:extLst>
      <p:ext uri="{BB962C8B-B14F-4D97-AF65-F5344CB8AC3E}">
        <p14:creationId xmlns:p14="http://schemas.microsoft.com/office/powerpoint/2010/main" val="79142252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8938" y="160338"/>
            <a:ext cx="2190750" cy="6240462"/>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166688" y="160338"/>
            <a:ext cx="6419850" cy="62404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Rectangle 5"/>
          <p:cNvSpPr>
            <a:spLocks noGrp="1" noChangeArrowheads="1"/>
          </p:cNvSpPr>
          <p:nvPr>
            <p:ph type="ftr" sz="quarter" idx="10"/>
          </p:nvPr>
        </p:nvSpPr>
        <p:spPr>
          <a:ln/>
        </p:spPr>
        <p:txBody>
          <a:bodyPr/>
          <a:lstStyle>
            <a:lvl1pPr>
              <a:defRPr/>
            </a:lvl1pPr>
          </a:lstStyle>
          <a:p>
            <a:endParaRPr lang="en-GB"/>
          </a:p>
        </p:txBody>
      </p:sp>
      <p:sp>
        <p:nvSpPr>
          <p:cNvPr id="5" name="Rectangle 6"/>
          <p:cNvSpPr>
            <a:spLocks noGrp="1" noChangeArrowheads="1"/>
          </p:cNvSpPr>
          <p:nvPr>
            <p:ph type="sldNum" sz="quarter" idx="11"/>
          </p:nvPr>
        </p:nvSpPr>
        <p:spPr>
          <a:ln/>
        </p:spPr>
        <p:txBody>
          <a:bodyPr/>
          <a:lstStyle>
            <a:lvl1pPr>
              <a:defRPr/>
            </a:lvl1pPr>
          </a:lstStyle>
          <a:p>
            <a:fld id="{529B2CBD-1B13-4627-94AB-7D4D00D7BCBD}" type="slidenum">
              <a:rPr lang="en-GB" smtClean="0"/>
              <a:pPr/>
              <a:t>‹#›</a:t>
            </a:fld>
            <a:endParaRPr lang="en-GB"/>
          </a:p>
        </p:txBody>
      </p:sp>
      <p:sp>
        <p:nvSpPr>
          <p:cNvPr id="6" name="Rectangle 8"/>
          <p:cNvSpPr>
            <a:spLocks noGrp="1" noChangeArrowheads="1"/>
          </p:cNvSpPr>
          <p:nvPr>
            <p:ph type="dt" sz="half" idx="12"/>
          </p:nvPr>
        </p:nvSpPr>
        <p:spPr>
          <a:ln/>
        </p:spPr>
        <p:txBody>
          <a:bodyPr/>
          <a:lstStyle>
            <a:lvl1pPr>
              <a:defRPr/>
            </a:lvl1pPr>
          </a:lstStyle>
          <a:p>
            <a:fld id="{9FB67044-CD90-43EB-9A92-F19491F2398E}" type="datetimeFigureOut">
              <a:rPr lang="en-GB" smtClean="0"/>
              <a:pPr/>
              <a:t>30/05/2016</a:t>
            </a:fld>
            <a:endParaRPr lang="en-GB"/>
          </a:p>
        </p:txBody>
      </p:sp>
    </p:spTree>
    <p:extLst>
      <p:ext uri="{BB962C8B-B14F-4D97-AF65-F5344CB8AC3E}">
        <p14:creationId xmlns:p14="http://schemas.microsoft.com/office/powerpoint/2010/main" val="309473426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6688" y="160338"/>
            <a:ext cx="8763000" cy="868362"/>
          </a:xfrm>
        </p:spPr>
        <p:txBody>
          <a:bodyPr/>
          <a:lstStyle/>
          <a:p>
            <a:r>
              <a:rPr lang="en-US" smtClean="0"/>
              <a:t>Click to edit Master title style</a:t>
            </a:r>
            <a:endParaRPr lang="en-SG"/>
          </a:p>
        </p:txBody>
      </p:sp>
      <p:sp>
        <p:nvSpPr>
          <p:cNvPr id="3" name="Text Placeholder 2"/>
          <p:cNvSpPr>
            <a:spLocks noGrp="1"/>
          </p:cNvSpPr>
          <p:nvPr>
            <p:ph type="body" sz="half" idx="1"/>
          </p:nvPr>
        </p:nvSpPr>
        <p:spPr>
          <a:xfrm>
            <a:off x="228600" y="1295400"/>
            <a:ext cx="4267200" cy="5105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295400"/>
            <a:ext cx="4267200" cy="5105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Rectangle 5"/>
          <p:cNvSpPr>
            <a:spLocks noGrp="1" noChangeArrowheads="1"/>
          </p:cNvSpPr>
          <p:nvPr>
            <p:ph type="ftr" sz="quarter" idx="10"/>
          </p:nvPr>
        </p:nvSpPr>
        <p:spPr>
          <a:ln/>
        </p:spPr>
        <p:txBody>
          <a:bodyPr/>
          <a:lstStyle>
            <a:lvl1pPr>
              <a:defRPr/>
            </a:lvl1pPr>
          </a:lstStyle>
          <a:p>
            <a:endParaRPr lang="en-GB"/>
          </a:p>
        </p:txBody>
      </p:sp>
      <p:sp>
        <p:nvSpPr>
          <p:cNvPr id="6" name="Rectangle 6"/>
          <p:cNvSpPr>
            <a:spLocks noGrp="1" noChangeArrowheads="1"/>
          </p:cNvSpPr>
          <p:nvPr>
            <p:ph type="sldNum" sz="quarter" idx="11"/>
          </p:nvPr>
        </p:nvSpPr>
        <p:spPr>
          <a:ln/>
        </p:spPr>
        <p:txBody>
          <a:bodyPr/>
          <a:lstStyle>
            <a:lvl1pPr>
              <a:defRPr/>
            </a:lvl1pPr>
          </a:lstStyle>
          <a:p>
            <a:fld id="{529B2CBD-1B13-4627-94AB-7D4D00D7BCBD}" type="slidenum">
              <a:rPr lang="en-GB" smtClean="0"/>
              <a:pPr/>
              <a:t>‹#›</a:t>
            </a:fld>
            <a:endParaRPr lang="en-GB"/>
          </a:p>
        </p:txBody>
      </p:sp>
      <p:sp>
        <p:nvSpPr>
          <p:cNvPr id="7" name="Rectangle 8"/>
          <p:cNvSpPr>
            <a:spLocks noGrp="1" noChangeArrowheads="1"/>
          </p:cNvSpPr>
          <p:nvPr>
            <p:ph type="dt" sz="half" idx="12"/>
          </p:nvPr>
        </p:nvSpPr>
        <p:spPr>
          <a:ln/>
        </p:spPr>
        <p:txBody>
          <a:bodyPr/>
          <a:lstStyle>
            <a:lvl1pPr>
              <a:defRPr/>
            </a:lvl1pPr>
          </a:lstStyle>
          <a:p>
            <a:fld id="{9FB67044-CD90-43EB-9A92-F19491F2398E}" type="datetimeFigureOut">
              <a:rPr lang="en-GB" smtClean="0"/>
              <a:pPr/>
              <a:t>30/05/2016</a:t>
            </a:fld>
            <a:endParaRPr lang="en-GB"/>
          </a:p>
        </p:txBody>
      </p:sp>
    </p:spTree>
    <p:extLst>
      <p:ext uri="{BB962C8B-B14F-4D97-AF65-F5344CB8AC3E}">
        <p14:creationId xmlns:p14="http://schemas.microsoft.com/office/powerpoint/2010/main" val="1592066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4"/>
          <p:cNvSpPr>
            <a:spLocks noGrp="1"/>
          </p:cNvSpPr>
          <p:nvPr>
            <p:ph type="dt" sz="half" idx="10"/>
          </p:nvPr>
        </p:nvSpPr>
        <p:spPr/>
        <p:txBody>
          <a:bodyPr/>
          <a:lstStyle/>
          <a:p>
            <a:fld id="{26374259-3241-435C-861F-F764F13AC950}" type="datetimeFigureOut">
              <a:rPr lang="en-SG" smtClean="0"/>
              <a:t>30/5/2016</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E4ED576F-2D9C-440D-875E-AB360A78FD18}" type="slidenum">
              <a:rPr lang="en-SG" smtClean="0"/>
              <a:t>‹#›</a:t>
            </a:fld>
            <a:endParaRPr lang="en-SG"/>
          </a:p>
        </p:txBody>
      </p:sp>
    </p:spTree>
    <p:extLst>
      <p:ext uri="{BB962C8B-B14F-4D97-AF65-F5344CB8AC3E}">
        <p14:creationId xmlns:p14="http://schemas.microsoft.com/office/powerpoint/2010/main" val="15256556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166688" y="160338"/>
            <a:ext cx="8763000" cy="868362"/>
          </a:xfrm>
        </p:spPr>
        <p:txBody>
          <a:bodyPr/>
          <a:lstStyle/>
          <a:p>
            <a:r>
              <a:rPr lang="en-US" smtClean="0"/>
              <a:t>Click to edit Master title style</a:t>
            </a:r>
            <a:endParaRPr lang="en-SG"/>
          </a:p>
        </p:txBody>
      </p:sp>
      <p:sp>
        <p:nvSpPr>
          <p:cNvPr id="3" name="SmartArt Placeholder 2"/>
          <p:cNvSpPr>
            <a:spLocks noGrp="1"/>
          </p:cNvSpPr>
          <p:nvPr>
            <p:ph type="dgm" idx="1"/>
          </p:nvPr>
        </p:nvSpPr>
        <p:spPr>
          <a:xfrm>
            <a:off x="228600" y="1295400"/>
            <a:ext cx="8686800" cy="5105400"/>
          </a:xfrm>
        </p:spPr>
        <p:txBody>
          <a:bodyPr/>
          <a:lstStyle/>
          <a:p>
            <a:pPr lvl="0"/>
            <a:r>
              <a:rPr lang="en-US" noProof="0" smtClean="0"/>
              <a:t>Click icon to add SmartArt graphic</a:t>
            </a:r>
            <a:endParaRPr lang="en-SG" noProof="0"/>
          </a:p>
        </p:txBody>
      </p:sp>
      <p:sp>
        <p:nvSpPr>
          <p:cNvPr id="4" name="Rectangle 5"/>
          <p:cNvSpPr>
            <a:spLocks noGrp="1" noChangeArrowheads="1"/>
          </p:cNvSpPr>
          <p:nvPr>
            <p:ph type="ftr" sz="quarter" idx="10"/>
          </p:nvPr>
        </p:nvSpPr>
        <p:spPr>
          <a:ln/>
        </p:spPr>
        <p:txBody>
          <a:bodyPr/>
          <a:lstStyle>
            <a:lvl1pPr>
              <a:defRPr/>
            </a:lvl1pPr>
          </a:lstStyle>
          <a:p>
            <a:endParaRPr lang="en-GB"/>
          </a:p>
        </p:txBody>
      </p:sp>
      <p:sp>
        <p:nvSpPr>
          <p:cNvPr id="5" name="Rectangle 6"/>
          <p:cNvSpPr>
            <a:spLocks noGrp="1" noChangeArrowheads="1"/>
          </p:cNvSpPr>
          <p:nvPr>
            <p:ph type="sldNum" sz="quarter" idx="11"/>
          </p:nvPr>
        </p:nvSpPr>
        <p:spPr>
          <a:ln/>
        </p:spPr>
        <p:txBody>
          <a:bodyPr/>
          <a:lstStyle>
            <a:lvl1pPr>
              <a:defRPr/>
            </a:lvl1pPr>
          </a:lstStyle>
          <a:p>
            <a:fld id="{529B2CBD-1B13-4627-94AB-7D4D00D7BCBD}" type="slidenum">
              <a:rPr lang="en-GB" smtClean="0"/>
              <a:pPr/>
              <a:t>‹#›</a:t>
            </a:fld>
            <a:endParaRPr lang="en-GB"/>
          </a:p>
        </p:txBody>
      </p:sp>
      <p:sp>
        <p:nvSpPr>
          <p:cNvPr id="6" name="Rectangle 8"/>
          <p:cNvSpPr>
            <a:spLocks noGrp="1" noChangeArrowheads="1"/>
          </p:cNvSpPr>
          <p:nvPr>
            <p:ph type="dt" sz="half" idx="12"/>
          </p:nvPr>
        </p:nvSpPr>
        <p:spPr>
          <a:ln/>
        </p:spPr>
        <p:txBody>
          <a:bodyPr/>
          <a:lstStyle>
            <a:lvl1pPr>
              <a:defRPr/>
            </a:lvl1pPr>
          </a:lstStyle>
          <a:p>
            <a:fld id="{9FB67044-CD90-43EB-9A92-F19491F2398E}" type="datetimeFigureOut">
              <a:rPr lang="en-GB" smtClean="0"/>
              <a:pPr/>
              <a:t>30/05/2016</a:t>
            </a:fld>
            <a:endParaRPr lang="en-GB"/>
          </a:p>
        </p:txBody>
      </p:sp>
    </p:spTree>
    <p:extLst>
      <p:ext uri="{BB962C8B-B14F-4D97-AF65-F5344CB8AC3E}">
        <p14:creationId xmlns:p14="http://schemas.microsoft.com/office/powerpoint/2010/main" val="134868799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pic>
        <p:nvPicPr>
          <p:cNvPr id="4" name="Picture 18" descr="pg56a new"/>
          <p:cNvPicPr>
            <a:picLocks noChangeArrowheads="1"/>
          </p:cNvPicPr>
          <p:nvPr/>
        </p:nvPicPr>
        <p:blipFill>
          <a:blip r:embed="rId2" cstate="email"/>
          <a:srcRect l="6320"/>
          <a:stretch>
            <a:fillRect/>
          </a:stretch>
        </p:blipFill>
        <p:spPr bwMode="auto">
          <a:xfrm>
            <a:off x="-31532" y="-31532"/>
            <a:ext cx="9216000" cy="6948000"/>
          </a:xfrm>
          <a:prstGeom prst="rect">
            <a:avLst/>
          </a:prstGeom>
          <a:ln>
            <a:noFill/>
          </a:ln>
          <a:effectLst>
            <a:softEdge rad="31750"/>
          </a:effectLst>
        </p:spPr>
      </p:pic>
      <p:sp>
        <p:nvSpPr>
          <p:cNvPr id="2" name="Title 1"/>
          <p:cNvSpPr>
            <a:spLocks noGrp="1"/>
          </p:cNvSpPr>
          <p:nvPr>
            <p:ph type="ctrTitle"/>
          </p:nvPr>
        </p:nvSpPr>
        <p:spPr>
          <a:xfrm>
            <a:off x="685800" y="4260083"/>
            <a:ext cx="7772400" cy="1470025"/>
          </a:xfrm>
        </p:spPr>
        <p:txBody>
          <a:bodyPr/>
          <a:lstStyle>
            <a:lvl1pPr algn="l">
              <a:defRPr/>
            </a:lvl1pPr>
          </a:lstStyle>
          <a:p>
            <a:r>
              <a:rPr lang="en-US" smtClean="0"/>
              <a:t>Click to edit Master title style</a:t>
            </a:r>
            <a:endParaRPr lang="en-GB"/>
          </a:p>
        </p:txBody>
      </p:sp>
      <p:sp>
        <p:nvSpPr>
          <p:cNvPr id="3" name="Subtitle 2"/>
          <p:cNvSpPr>
            <a:spLocks noGrp="1"/>
          </p:cNvSpPr>
          <p:nvPr>
            <p:ph type="subTitle" idx="1"/>
          </p:nvPr>
        </p:nvSpPr>
        <p:spPr>
          <a:xfrm>
            <a:off x="700858" y="5755704"/>
            <a:ext cx="6400800" cy="769640"/>
          </a:xfrm>
        </p:spPr>
        <p:txBody>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5" name="Date Placeholder 3"/>
          <p:cNvSpPr>
            <a:spLocks noGrp="1"/>
          </p:cNvSpPr>
          <p:nvPr>
            <p:ph type="dt" sz="half" idx="10"/>
          </p:nvPr>
        </p:nvSpPr>
        <p:spPr/>
        <p:txBody>
          <a:bodyPr/>
          <a:lstStyle>
            <a:lvl1pPr>
              <a:defRPr smtClean="0"/>
            </a:lvl1pPr>
          </a:lstStyle>
          <a:p>
            <a:fld id="{9FB67044-CD90-43EB-9A92-F19491F2398E}" type="datetimeFigureOut">
              <a:rPr lang="en-GB"/>
              <a:pPr/>
              <a:t>30/05/2016</a:t>
            </a:fld>
            <a:endParaRPr lang="en-GB"/>
          </a:p>
        </p:txBody>
      </p:sp>
      <p:sp>
        <p:nvSpPr>
          <p:cNvPr id="6" name="Footer Placeholder 4"/>
          <p:cNvSpPr>
            <a:spLocks noGrp="1"/>
          </p:cNvSpPr>
          <p:nvPr>
            <p:ph type="ftr" sz="quarter" idx="11"/>
          </p:nvPr>
        </p:nvSpPr>
        <p:spPr/>
        <p:txBody>
          <a:bodyPr/>
          <a:lstStyle>
            <a:lvl1pPr>
              <a:defRPr smtClean="0"/>
            </a:lvl1pPr>
          </a:lstStyle>
          <a:p>
            <a:endParaRPr lang="en-GB"/>
          </a:p>
        </p:txBody>
      </p:sp>
      <p:sp>
        <p:nvSpPr>
          <p:cNvPr id="7" name="Slide Number Placeholder 5"/>
          <p:cNvSpPr>
            <a:spLocks noGrp="1"/>
          </p:cNvSpPr>
          <p:nvPr>
            <p:ph type="sldNum" sz="quarter" idx="12"/>
          </p:nvPr>
        </p:nvSpPr>
        <p:spPr/>
        <p:txBody>
          <a:bodyPr/>
          <a:lstStyle>
            <a:lvl1pPr>
              <a:defRPr smtClean="0"/>
            </a:lvl1pPr>
          </a:lstStyle>
          <a:p>
            <a:fld id="{529B2CBD-1B13-4627-94AB-7D4D00D7BCBD}" type="slidenum">
              <a:rPr lang="en-GB"/>
              <a:pPr/>
              <a:t>‹#›</a:t>
            </a:fld>
            <a:endParaRPr lang="en-GB"/>
          </a:p>
        </p:txBody>
      </p:sp>
    </p:spTree>
    <p:extLst>
      <p:ext uri="{BB962C8B-B14F-4D97-AF65-F5344CB8AC3E}">
        <p14:creationId xmlns:p14="http://schemas.microsoft.com/office/powerpoint/2010/main" val="336569333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7/9/2015</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38F52793-5451-4C9F-B62A-3A08E0BD4E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86594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6"/>
          <p:cNvSpPr>
            <a:spLocks noGrp="1"/>
          </p:cNvSpPr>
          <p:nvPr>
            <p:ph type="dt" sz="half" idx="10"/>
          </p:nvPr>
        </p:nvSpPr>
        <p:spPr/>
        <p:txBody>
          <a:bodyPr/>
          <a:lstStyle/>
          <a:p>
            <a:fld id="{26374259-3241-435C-861F-F764F13AC950}" type="datetimeFigureOut">
              <a:rPr lang="en-SG" smtClean="0"/>
              <a:t>30/5/2016</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E4ED576F-2D9C-440D-875E-AB360A78FD18}" type="slidenum">
              <a:rPr lang="en-SG" smtClean="0"/>
              <a:t>‹#›</a:t>
            </a:fld>
            <a:endParaRPr lang="en-SG"/>
          </a:p>
        </p:txBody>
      </p:sp>
    </p:spTree>
    <p:extLst>
      <p:ext uri="{BB962C8B-B14F-4D97-AF65-F5344CB8AC3E}">
        <p14:creationId xmlns:p14="http://schemas.microsoft.com/office/powerpoint/2010/main" val="253802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2"/>
          <p:cNvSpPr>
            <a:spLocks noGrp="1"/>
          </p:cNvSpPr>
          <p:nvPr>
            <p:ph type="dt" sz="half" idx="10"/>
          </p:nvPr>
        </p:nvSpPr>
        <p:spPr/>
        <p:txBody>
          <a:bodyPr/>
          <a:lstStyle/>
          <a:p>
            <a:fld id="{26374259-3241-435C-861F-F764F13AC950}" type="datetimeFigureOut">
              <a:rPr lang="en-SG" smtClean="0"/>
              <a:t>30/5/2016</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E4ED576F-2D9C-440D-875E-AB360A78FD18}" type="slidenum">
              <a:rPr lang="en-SG" smtClean="0"/>
              <a:t>‹#›</a:t>
            </a:fld>
            <a:endParaRPr lang="en-SG"/>
          </a:p>
        </p:txBody>
      </p:sp>
    </p:spTree>
    <p:extLst>
      <p:ext uri="{BB962C8B-B14F-4D97-AF65-F5344CB8AC3E}">
        <p14:creationId xmlns:p14="http://schemas.microsoft.com/office/powerpoint/2010/main" val="3583864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374259-3241-435C-861F-F764F13AC950}" type="datetimeFigureOut">
              <a:rPr lang="en-SG" smtClean="0"/>
              <a:t>30/5/2016</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E4ED576F-2D9C-440D-875E-AB360A78FD18}" type="slidenum">
              <a:rPr lang="en-SG" smtClean="0"/>
              <a:t>‹#›</a:t>
            </a:fld>
            <a:endParaRPr lang="en-SG"/>
          </a:p>
        </p:txBody>
      </p:sp>
    </p:spTree>
    <p:extLst>
      <p:ext uri="{BB962C8B-B14F-4D97-AF65-F5344CB8AC3E}">
        <p14:creationId xmlns:p14="http://schemas.microsoft.com/office/powerpoint/2010/main" val="1792441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374259-3241-435C-861F-F764F13AC950}" type="datetimeFigureOut">
              <a:rPr lang="en-SG" smtClean="0"/>
              <a:t>30/5/2016</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E4ED576F-2D9C-440D-875E-AB360A78FD18}" type="slidenum">
              <a:rPr lang="en-SG" smtClean="0"/>
              <a:t>‹#›</a:t>
            </a:fld>
            <a:endParaRPr lang="en-SG"/>
          </a:p>
        </p:txBody>
      </p:sp>
    </p:spTree>
    <p:extLst>
      <p:ext uri="{BB962C8B-B14F-4D97-AF65-F5344CB8AC3E}">
        <p14:creationId xmlns:p14="http://schemas.microsoft.com/office/powerpoint/2010/main" val="1426637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374259-3241-435C-861F-F764F13AC950}" type="datetimeFigureOut">
              <a:rPr lang="en-SG" smtClean="0"/>
              <a:t>30/5/2016</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E4ED576F-2D9C-440D-875E-AB360A78FD18}" type="slidenum">
              <a:rPr lang="en-SG" smtClean="0"/>
              <a:t>‹#›</a:t>
            </a:fld>
            <a:endParaRPr lang="en-SG"/>
          </a:p>
        </p:txBody>
      </p:sp>
    </p:spTree>
    <p:extLst>
      <p:ext uri="{BB962C8B-B14F-4D97-AF65-F5344CB8AC3E}">
        <p14:creationId xmlns:p14="http://schemas.microsoft.com/office/powerpoint/2010/main" val="1855858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2.jpe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17" Type="http://schemas.openxmlformats.org/officeDocument/2006/relationships/image" Target="../media/image2.jpeg"/><Relationship Id="rId2" Type="http://schemas.openxmlformats.org/officeDocument/2006/relationships/slideLayout" Target="../slideLayouts/slideLayout29.xml"/><Relationship Id="rId16" Type="http://schemas.openxmlformats.org/officeDocument/2006/relationships/theme" Target="../theme/theme3.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5" Type="http://schemas.openxmlformats.org/officeDocument/2006/relationships/slideLayout" Target="../slideLayouts/slideLayout4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0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S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374259-3241-435C-861F-F764F13AC950}" type="datetimeFigureOut">
              <a:rPr lang="en-SG" smtClean="0"/>
              <a:t>30/5/2016</a:t>
            </a:fld>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ED576F-2D9C-440D-875E-AB360A78FD18}" type="slidenum">
              <a:rPr lang="en-SG" smtClean="0"/>
              <a:t>‹#›</a:t>
            </a:fld>
            <a:endParaRPr lang="en-SG"/>
          </a:p>
        </p:txBody>
      </p:sp>
    </p:spTree>
    <p:extLst>
      <p:ext uri="{BB962C8B-B14F-4D97-AF65-F5344CB8AC3E}">
        <p14:creationId xmlns:p14="http://schemas.microsoft.com/office/powerpoint/2010/main" val="1529151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8">
            <a:alphaModFix amt="40000"/>
            <a:lum/>
          </a:blip>
          <a:srcRect/>
          <a:tile tx="0" ty="0" sx="100000" sy="100000" flip="none" algn="tl"/>
        </a:blipFill>
        <a:effectLst/>
      </p:bgPr>
    </p:bg>
    <p:spTree>
      <p:nvGrpSpPr>
        <p:cNvPr id="1" name=""/>
        <p:cNvGrpSpPr/>
        <p:nvPr/>
      </p:nvGrpSpPr>
      <p:grpSpPr>
        <a:xfrm>
          <a:off x="0" y="0"/>
          <a:ext cx="0" cy="0"/>
          <a:chOff x="0" y="0"/>
          <a:chExt cx="0" cy="0"/>
        </a:xfrm>
      </p:grpSpPr>
      <p:pic>
        <p:nvPicPr>
          <p:cNvPr id="1026" name="Picture 7" descr="watermark 1"/>
          <p:cNvPicPr>
            <a:picLocks noChangeAspect="1" noChangeArrowheads="1"/>
          </p:cNvPicPr>
          <p:nvPr/>
        </p:nvPicPr>
        <p:blipFill>
          <a:blip r:embed="rId19" cstate="print"/>
          <a:srcRect/>
          <a:stretch>
            <a:fillRect/>
          </a:stretch>
        </p:blipFill>
        <p:spPr bwMode="auto">
          <a:xfrm>
            <a:off x="0" y="0"/>
            <a:ext cx="9144000" cy="6858000"/>
          </a:xfrm>
          <a:prstGeom prst="rect">
            <a:avLst/>
          </a:prstGeom>
          <a:noFill/>
          <a:ln w="9525">
            <a:noFill/>
            <a:miter lim="800000"/>
            <a:headEnd/>
            <a:tailEnd/>
          </a:ln>
        </p:spPr>
      </p:pic>
    </p:spTree>
    <p:extLst>
      <p:ext uri="{BB962C8B-B14F-4D97-AF65-F5344CB8AC3E}">
        <p14:creationId xmlns:p14="http://schemas.microsoft.com/office/powerpoint/2010/main" val="2642401024"/>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 id="2147483714" r:id="rId16"/>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182" algn="ctr" rtl="0" eaLnBrk="1" fontAlgn="base" hangingPunct="1">
        <a:spcBef>
          <a:spcPct val="0"/>
        </a:spcBef>
        <a:spcAft>
          <a:spcPct val="0"/>
        </a:spcAft>
        <a:defRPr sz="4400">
          <a:solidFill>
            <a:schemeClr val="tx2"/>
          </a:solidFill>
          <a:latin typeface="Arial" charset="0"/>
          <a:cs typeface="Arial" charset="0"/>
        </a:defRPr>
      </a:lvl6pPr>
      <a:lvl7pPr marL="914364" algn="ctr" rtl="0" eaLnBrk="1" fontAlgn="base" hangingPunct="1">
        <a:spcBef>
          <a:spcPct val="0"/>
        </a:spcBef>
        <a:spcAft>
          <a:spcPct val="0"/>
        </a:spcAft>
        <a:defRPr sz="4400">
          <a:solidFill>
            <a:schemeClr val="tx2"/>
          </a:solidFill>
          <a:latin typeface="Arial" charset="0"/>
          <a:cs typeface="Arial" charset="0"/>
        </a:defRPr>
      </a:lvl7pPr>
      <a:lvl8pPr marL="1371545" algn="ctr" rtl="0" eaLnBrk="1" fontAlgn="base" hangingPunct="1">
        <a:spcBef>
          <a:spcPct val="0"/>
        </a:spcBef>
        <a:spcAft>
          <a:spcPct val="0"/>
        </a:spcAft>
        <a:defRPr sz="4400">
          <a:solidFill>
            <a:schemeClr val="tx2"/>
          </a:solidFill>
          <a:latin typeface="Arial" charset="0"/>
          <a:cs typeface="Arial" charset="0"/>
        </a:defRPr>
      </a:lvl8pPr>
      <a:lvl9pPr marL="1828727" algn="ctr" rtl="0" eaLnBrk="1" fontAlgn="base" hangingPunct="1">
        <a:spcBef>
          <a:spcPct val="0"/>
        </a:spcBef>
        <a:spcAft>
          <a:spcPct val="0"/>
        </a:spcAft>
        <a:defRPr sz="4400">
          <a:solidFill>
            <a:schemeClr val="tx2"/>
          </a:solidFill>
          <a:latin typeface="Arial" charset="0"/>
          <a:cs typeface="Arial" charset="0"/>
        </a:defRPr>
      </a:lvl9pPr>
    </p:titleStyle>
    <p:bodyStyle>
      <a:lvl1pPr marL="342887" indent="-342887" algn="l" rtl="0" eaLnBrk="1" fontAlgn="base" hangingPunct="1">
        <a:spcBef>
          <a:spcPct val="20000"/>
        </a:spcBef>
        <a:spcAft>
          <a:spcPct val="0"/>
        </a:spcAft>
        <a:buChar char="•"/>
        <a:defRPr sz="3200">
          <a:solidFill>
            <a:schemeClr val="tx1"/>
          </a:solidFill>
          <a:latin typeface="+mn-lt"/>
          <a:ea typeface="+mn-ea"/>
          <a:cs typeface="+mn-cs"/>
        </a:defRPr>
      </a:lvl1pPr>
      <a:lvl2pPr marL="742920" indent="-285738" algn="l" rtl="0" eaLnBrk="1" fontAlgn="base" hangingPunct="1">
        <a:spcBef>
          <a:spcPct val="20000"/>
        </a:spcBef>
        <a:spcAft>
          <a:spcPct val="0"/>
        </a:spcAft>
        <a:buChar char="–"/>
        <a:defRPr sz="2800">
          <a:solidFill>
            <a:schemeClr val="tx1"/>
          </a:solidFill>
          <a:latin typeface="+mn-lt"/>
          <a:cs typeface="+mn-cs"/>
        </a:defRPr>
      </a:lvl2pPr>
      <a:lvl3pPr marL="1142954" indent="-228590" algn="l" rtl="0" eaLnBrk="1" fontAlgn="base" hangingPunct="1">
        <a:spcBef>
          <a:spcPct val="20000"/>
        </a:spcBef>
        <a:spcAft>
          <a:spcPct val="0"/>
        </a:spcAft>
        <a:buChar char="•"/>
        <a:defRPr sz="2400">
          <a:solidFill>
            <a:schemeClr val="tx1"/>
          </a:solidFill>
          <a:latin typeface="+mn-lt"/>
          <a:cs typeface="+mn-cs"/>
        </a:defRPr>
      </a:lvl3pPr>
      <a:lvl4pPr marL="1600136" indent="-228590" algn="l" rtl="0" eaLnBrk="1" fontAlgn="base" hangingPunct="1">
        <a:spcBef>
          <a:spcPct val="20000"/>
        </a:spcBef>
        <a:spcAft>
          <a:spcPct val="0"/>
        </a:spcAft>
        <a:buChar char="–"/>
        <a:defRPr sz="2000">
          <a:solidFill>
            <a:schemeClr val="tx1"/>
          </a:solidFill>
          <a:latin typeface="+mn-lt"/>
          <a:cs typeface="+mn-cs"/>
        </a:defRPr>
      </a:lvl4pPr>
      <a:lvl5pPr marL="2057317" indent="-228590" algn="l" rtl="0" eaLnBrk="1" fontAlgn="base" hangingPunct="1">
        <a:spcBef>
          <a:spcPct val="20000"/>
        </a:spcBef>
        <a:spcAft>
          <a:spcPct val="0"/>
        </a:spcAft>
        <a:buChar char="»"/>
        <a:defRPr sz="2000">
          <a:solidFill>
            <a:schemeClr val="tx1"/>
          </a:solidFill>
          <a:latin typeface="+mn-lt"/>
          <a:cs typeface="+mn-cs"/>
        </a:defRPr>
      </a:lvl5pPr>
      <a:lvl6pPr marL="2514499" indent="-228590" algn="l" rtl="0" eaLnBrk="1" fontAlgn="base" hangingPunct="1">
        <a:spcBef>
          <a:spcPct val="20000"/>
        </a:spcBef>
        <a:spcAft>
          <a:spcPct val="0"/>
        </a:spcAft>
        <a:buChar char="»"/>
        <a:defRPr sz="2000">
          <a:solidFill>
            <a:schemeClr val="tx1"/>
          </a:solidFill>
          <a:latin typeface="+mn-lt"/>
          <a:cs typeface="+mn-cs"/>
        </a:defRPr>
      </a:lvl6pPr>
      <a:lvl7pPr marL="2971681" indent="-228590" algn="l" rtl="0" eaLnBrk="1" fontAlgn="base" hangingPunct="1">
        <a:spcBef>
          <a:spcPct val="20000"/>
        </a:spcBef>
        <a:spcAft>
          <a:spcPct val="0"/>
        </a:spcAft>
        <a:buChar char="»"/>
        <a:defRPr sz="2000">
          <a:solidFill>
            <a:schemeClr val="tx1"/>
          </a:solidFill>
          <a:latin typeface="+mn-lt"/>
          <a:cs typeface="+mn-cs"/>
        </a:defRPr>
      </a:lvl7pPr>
      <a:lvl8pPr marL="3428863" indent="-228590" algn="l" rtl="0" eaLnBrk="1" fontAlgn="base" hangingPunct="1">
        <a:spcBef>
          <a:spcPct val="20000"/>
        </a:spcBef>
        <a:spcAft>
          <a:spcPct val="0"/>
        </a:spcAft>
        <a:buChar char="»"/>
        <a:defRPr sz="2000">
          <a:solidFill>
            <a:schemeClr val="tx1"/>
          </a:solidFill>
          <a:latin typeface="+mn-lt"/>
          <a:cs typeface="+mn-cs"/>
        </a:defRPr>
      </a:lvl8pPr>
      <a:lvl9pPr marL="3886044" indent="-22859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364" rtl="0" eaLnBrk="1" latinLnBrk="0" hangingPunct="1">
        <a:defRPr sz="1800" kern="1200">
          <a:solidFill>
            <a:schemeClr val="tx1"/>
          </a:solidFill>
          <a:latin typeface="+mn-lt"/>
          <a:ea typeface="+mn-ea"/>
          <a:cs typeface="+mn-cs"/>
        </a:defRPr>
      </a:lvl1pPr>
      <a:lvl2pPr marL="457182" algn="l" defTabSz="914364" rtl="0" eaLnBrk="1" latinLnBrk="0" hangingPunct="1">
        <a:defRPr sz="1800" kern="1200">
          <a:solidFill>
            <a:schemeClr val="tx1"/>
          </a:solidFill>
          <a:latin typeface="+mn-lt"/>
          <a:ea typeface="+mn-ea"/>
          <a:cs typeface="+mn-cs"/>
        </a:defRPr>
      </a:lvl2pPr>
      <a:lvl3pPr marL="914364" algn="l" defTabSz="914364" rtl="0" eaLnBrk="1" latinLnBrk="0" hangingPunct="1">
        <a:defRPr sz="1800" kern="1200">
          <a:solidFill>
            <a:schemeClr val="tx1"/>
          </a:solidFill>
          <a:latin typeface="+mn-lt"/>
          <a:ea typeface="+mn-ea"/>
          <a:cs typeface="+mn-cs"/>
        </a:defRPr>
      </a:lvl3pPr>
      <a:lvl4pPr marL="1371545" algn="l" defTabSz="914364" rtl="0" eaLnBrk="1" latinLnBrk="0" hangingPunct="1">
        <a:defRPr sz="1800" kern="1200">
          <a:solidFill>
            <a:schemeClr val="tx1"/>
          </a:solidFill>
          <a:latin typeface="+mn-lt"/>
          <a:ea typeface="+mn-ea"/>
          <a:cs typeface="+mn-cs"/>
        </a:defRPr>
      </a:lvl4pPr>
      <a:lvl5pPr marL="1828727" algn="l" defTabSz="914364" rtl="0" eaLnBrk="1" latinLnBrk="0" hangingPunct="1">
        <a:defRPr sz="1800" kern="1200">
          <a:solidFill>
            <a:schemeClr val="tx1"/>
          </a:solidFill>
          <a:latin typeface="+mn-lt"/>
          <a:ea typeface="+mn-ea"/>
          <a:cs typeface="+mn-cs"/>
        </a:defRPr>
      </a:lvl5pPr>
      <a:lvl6pPr marL="2285909" algn="l" defTabSz="914364" rtl="0" eaLnBrk="1" latinLnBrk="0" hangingPunct="1">
        <a:defRPr sz="1800" kern="1200">
          <a:solidFill>
            <a:schemeClr val="tx1"/>
          </a:solidFill>
          <a:latin typeface="+mn-lt"/>
          <a:ea typeface="+mn-ea"/>
          <a:cs typeface="+mn-cs"/>
        </a:defRPr>
      </a:lvl6pPr>
      <a:lvl7pPr marL="2743091" algn="l" defTabSz="914364" rtl="0" eaLnBrk="1" latinLnBrk="0" hangingPunct="1">
        <a:defRPr sz="1800" kern="1200">
          <a:solidFill>
            <a:schemeClr val="tx1"/>
          </a:solidFill>
          <a:latin typeface="+mn-lt"/>
          <a:ea typeface="+mn-ea"/>
          <a:cs typeface="+mn-cs"/>
        </a:defRPr>
      </a:lvl7pPr>
      <a:lvl8pPr marL="3200272" algn="l" defTabSz="914364" rtl="0" eaLnBrk="1" latinLnBrk="0" hangingPunct="1">
        <a:defRPr sz="1800" kern="1200">
          <a:solidFill>
            <a:schemeClr val="tx1"/>
          </a:solidFill>
          <a:latin typeface="+mn-lt"/>
          <a:ea typeface="+mn-ea"/>
          <a:cs typeface="+mn-cs"/>
        </a:defRPr>
      </a:lvl8pPr>
      <a:lvl9pPr marL="3657454" algn="l" defTabSz="914364"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218" name="Picture 7" descr="watermark 1"/>
          <p:cNvPicPr>
            <a:picLocks noChangeAspect="1" noChangeArrowheads="1"/>
          </p:cNvPicPr>
          <p:nvPr/>
        </p:nvPicPr>
        <p:blipFill>
          <a:blip r:embed="rId17" cstate="print"/>
          <a:srcRect/>
          <a:stretch>
            <a:fillRect/>
          </a:stretch>
        </p:blipFill>
        <p:spPr bwMode="auto">
          <a:xfrm>
            <a:off x="0" y="28575"/>
            <a:ext cx="9144000" cy="6858000"/>
          </a:xfrm>
          <a:prstGeom prst="rect">
            <a:avLst/>
          </a:prstGeom>
          <a:noFill/>
          <a:ln w="9525">
            <a:noFill/>
            <a:miter lim="800000"/>
            <a:headEnd/>
            <a:tailEnd/>
          </a:ln>
        </p:spPr>
      </p:pic>
      <p:sp>
        <p:nvSpPr>
          <p:cNvPr id="9219" name="Rectangle 10"/>
          <p:cNvSpPr>
            <a:spLocks noChangeArrowheads="1"/>
          </p:cNvSpPr>
          <p:nvPr/>
        </p:nvSpPr>
        <p:spPr bwMode="auto">
          <a:xfrm>
            <a:off x="0" y="0"/>
            <a:ext cx="9144000" cy="1143000"/>
          </a:xfrm>
          <a:prstGeom prst="rect">
            <a:avLst/>
          </a:prstGeom>
          <a:gradFill rotWithShape="1">
            <a:gsLst>
              <a:gs pos="0">
                <a:srgbClr val="336699">
                  <a:alpha val="89998"/>
                </a:srgbClr>
              </a:gs>
              <a:gs pos="100000">
                <a:schemeClr val="folHlink">
                  <a:alpha val="79999"/>
                </a:schemeClr>
              </a:gs>
            </a:gsLst>
            <a:lin ang="0" scaled="1"/>
          </a:gradFill>
          <a:ln w="9525">
            <a:noFill/>
            <a:miter lim="800000"/>
            <a:headEnd/>
            <a:tailEnd/>
          </a:ln>
        </p:spPr>
        <p:txBody>
          <a:bodyPr wrap="none" anchor="ctr"/>
          <a:lstStyle/>
          <a:p>
            <a:pPr algn="ctr">
              <a:defRPr/>
            </a:pPr>
            <a:endParaRPr lang="en-SG">
              <a:solidFill>
                <a:srgbClr val="000000"/>
              </a:solidFill>
            </a:endParaRPr>
          </a:p>
        </p:txBody>
      </p:sp>
      <p:sp>
        <p:nvSpPr>
          <p:cNvPr id="9220" name="Rectangle 2"/>
          <p:cNvSpPr>
            <a:spLocks noGrp="1" noChangeArrowheads="1"/>
          </p:cNvSpPr>
          <p:nvPr>
            <p:ph type="title"/>
          </p:nvPr>
        </p:nvSpPr>
        <p:spPr bwMode="auto">
          <a:xfrm>
            <a:off x="166688" y="160338"/>
            <a:ext cx="8763000"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221" name="Rectangle 3"/>
          <p:cNvSpPr>
            <a:spLocks noGrp="1" noChangeArrowheads="1"/>
          </p:cNvSpPr>
          <p:nvPr>
            <p:ph type="body" idx="1"/>
          </p:nvPr>
        </p:nvSpPr>
        <p:spPr bwMode="auto">
          <a:xfrm>
            <a:off x="228600" y="1295400"/>
            <a:ext cx="86868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5"/>
          <p:cNvSpPr>
            <a:spLocks noGrp="1" noChangeArrowheads="1"/>
          </p:cNvSpPr>
          <p:nvPr>
            <p:ph type="ftr" sz="quarter" idx="3"/>
          </p:nvPr>
        </p:nvSpPr>
        <p:spPr bwMode="auto">
          <a:xfrm>
            <a:off x="2667000" y="6553200"/>
            <a:ext cx="3810000" cy="2905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rgbClr val="FFFFFF"/>
                </a:solidFill>
              </a:defRPr>
            </a:lvl1pPr>
          </a:lstStyle>
          <a:p>
            <a:endParaRPr lang="en-GB"/>
          </a:p>
        </p:txBody>
      </p:sp>
      <p:sp>
        <p:nvSpPr>
          <p:cNvPr id="1030" name="Rectangle 6"/>
          <p:cNvSpPr>
            <a:spLocks noGrp="1" noChangeArrowheads="1"/>
          </p:cNvSpPr>
          <p:nvPr>
            <p:ph type="sldNum" sz="quarter" idx="4"/>
          </p:nvPr>
        </p:nvSpPr>
        <p:spPr bwMode="auto">
          <a:xfrm>
            <a:off x="6896100" y="6538913"/>
            <a:ext cx="2133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solidFill>
                  <a:srgbClr val="FFFFFF"/>
                </a:solidFill>
              </a:defRPr>
            </a:lvl1pPr>
          </a:lstStyle>
          <a:p>
            <a:fld id="{529B2CBD-1B13-4627-94AB-7D4D00D7BCBD}" type="slidenum">
              <a:rPr lang="en-GB"/>
              <a:pPr/>
              <a:t>‹#›</a:t>
            </a:fld>
            <a:endParaRPr lang="en-GB"/>
          </a:p>
        </p:txBody>
      </p:sp>
      <p:sp>
        <p:nvSpPr>
          <p:cNvPr id="1032" name="Rectangle 8"/>
          <p:cNvSpPr>
            <a:spLocks noGrp="1" noChangeArrowheads="1"/>
          </p:cNvSpPr>
          <p:nvPr>
            <p:ph type="dt" sz="half" idx="2"/>
          </p:nvPr>
        </p:nvSpPr>
        <p:spPr bwMode="auto">
          <a:xfrm>
            <a:off x="152400" y="6538913"/>
            <a:ext cx="2133600" cy="3111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rgbClr val="000000"/>
                </a:solidFill>
              </a:defRPr>
            </a:lvl1pPr>
          </a:lstStyle>
          <a:p>
            <a:fld id="{9FB67044-CD90-43EB-9A92-F19491F2398E}" type="datetimeFigureOut">
              <a:rPr lang="en-GB"/>
              <a:pPr/>
              <a:t>30/05/2016</a:t>
            </a:fld>
            <a:endParaRPr lang="en-GB"/>
          </a:p>
        </p:txBody>
      </p:sp>
    </p:spTree>
    <p:extLst>
      <p:ext uri="{BB962C8B-B14F-4D97-AF65-F5344CB8AC3E}">
        <p14:creationId xmlns:p14="http://schemas.microsoft.com/office/powerpoint/2010/main" val="2089228802"/>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7" r:id="rId12"/>
    <p:sldLayoutId id="2147483728" r:id="rId13"/>
    <p:sldLayoutId id="2147483729" r:id="rId14"/>
    <p:sldLayoutId id="2147483730" r:id="rId15"/>
  </p:sldLayoutIdLst>
  <p:txStyles>
    <p:titleStyle>
      <a:lvl1pPr algn="ctr" rtl="0" eaLnBrk="1" fontAlgn="base" hangingPunct="1">
        <a:spcBef>
          <a:spcPct val="0"/>
        </a:spcBef>
        <a:spcAft>
          <a:spcPct val="0"/>
        </a:spcAft>
        <a:defRPr sz="3200">
          <a:solidFill>
            <a:schemeClr val="bg1"/>
          </a:solidFill>
          <a:latin typeface="+mj-lt"/>
          <a:ea typeface="+mj-ea"/>
          <a:cs typeface="+mj-cs"/>
        </a:defRPr>
      </a:lvl1pPr>
      <a:lvl2pPr algn="ctr" rtl="0" eaLnBrk="1" fontAlgn="base" hangingPunct="1">
        <a:spcBef>
          <a:spcPct val="0"/>
        </a:spcBef>
        <a:spcAft>
          <a:spcPct val="0"/>
        </a:spcAft>
        <a:defRPr sz="3200">
          <a:solidFill>
            <a:schemeClr val="bg1"/>
          </a:solidFill>
          <a:latin typeface="Century Gothic" pitchFamily="34" charset="0"/>
        </a:defRPr>
      </a:lvl2pPr>
      <a:lvl3pPr algn="ctr" rtl="0" eaLnBrk="1" fontAlgn="base" hangingPunct="1">
        <a:spcBef>
          <a:spcPct val="0"/>
        </a:spcBef>
        <a:spcAft>
          <a:spcPct val="0"/>
        </a:spcAft>
        <a:defRPr sz="3200">
          <a:solidFill>
            <a:schemeClr val="bg1"/>
          </a:solidFill>
          <a:latin typeface="Century Gothic" pitchFamily="34" charset="0"/>
        </a:defRPr>
      </a:lvl3pPr>
      <a:lvl4pPr algn="ctr" rtl="0" eaLnBrk="1" fontAlgn="base" hangingPunct="1">
        <a:spcBef>
          <a:spcPct val="0"/>
        </a:spcBef>
        <a:spcAft>
          <a:spcPct val="0"/>
        </a:spcAft>
        <a:defRPr sz="3200">
          <a:solidFill>
            <a:schemeClr val="bg1"/>
          </a:solidFill>
          <a:latin typeface="Century Gothic" pitchFamily="34" charset="0"/>
        </a:defRPr>
      </a:lvl4pPr>
      <a:lvl5pPr algn="ctr" rtl="0" eaLnBrk="1" fontAlgn="base" hangingPunct="1">
        <a:spcBef>
          <a:spcPct val="0"/>
        </a:spcBef>
        <a:spcAft>
          <a:spcPct val="0"/>
        </a:spcAft>
        <a:defRPr sz="3200">
          <a:solidFill>
            <a:schemeClr val="bg1"/>
          </a:solidFill>
          <a:latin typeface="Century Gothic" pitchFamily="34" charset="0"/>
        </a:defRPr>
      </a:lvl5pPr>
      <a:lvl6pPr marL="457200" algn="ctr" rtl="0" eaLnBrk="1" fontAlgn="base" hangingPunct="1">
        <a:spcBef>
          <a:spcPct val="0"/>
        </a:spcBef>
        <a:spcAft>
          <a:spcPct val="0"/>
        </a:spcAft>
        <a:defRPr sz="3200">
          <a:solidFill>
            <a:schemeClr val="bg1"/>
          </a:solidFill>
          <a:latin typeface="Century Gothic" pitchFamily="34" charset="0"/>
        </a:defRPr>
      </a:lvl6pPr>
      <a:lvl7pPr marL="914400" algn="ctr" rtl="0" eaLnBrk="1" fontAlgn="base" hangingPunct="1">
        <a:spcBef>
          <a:spcPct val="0"/>
        </a:spcBef>
        <a:spcAft>
          <a:spcPct val="0"/>
        </a:spcAft>
        <a:defRPr sz="3200">
          <a:solidFill>
            <a:schemeClr val="bg1"/>
          </a:solidFill>
          <a:latin typeface="Century Gothic" pitchFamily="34" charset="0"/>
        </a:defRPr>
      </a:lvl7pPr>
      <a:lvl8pPr marL="1371600" algn="ctr" rtl="0" eaLnBrk="1" fontAlgn="base" hangingPunct="1">
        <a:spcBef>
          <a:spcPct val="0"/>
        </a:spcBef>
        <a:spcAft>
          <a:spcPct val="0"/>
        </a:spcAft>
        <a:defRPr sz="3200">
          <a:solidFill>
            <a:schemeClr val="bg1"/>
          </a:solidFill>
          <a:latin typeface="Century Gothic" pitchFamily="34" charset="0"/>
        </a:defRPr>
      </a:lvl8pPr>
      <a:lvl9pPr marL="1828800" algn="ctr" rtl="0" eaLnBrk="1" fontAlgn="base" hangingPunct="1">
        <a:spcBef>
          <a:spcPct val="0"/>
        </a:spcBef>
        <a:spcAft>
          <a:spcPct val="0"/>
        </a:spcAft>
        <a:defRPr sz="3200">
          <a:solidFill>
            <a:schemeClr val="bg1"/>
          </a:solidFill>
          <a:latin typeface="Century Gothic" pitchFamily="34"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3.xml.rels><?xml version="1.0" encoding="UTF-8" standalone="yes"?>
<Relationships xmlns="http://schemas.openxmlformats.org/package/2006/relationships"><Relationship Id="rId2" Type="http://schemas.openxmlformats.org/officeDocument/2006/relationships/hyperlink" Target="mailto:NIC_Ageing@moh.gov.sg" TargetMode="External"/><Relationship Id="rId1" Type="http://schemas.openxmlformats.org/officeDocument/2006/relationships/slideLayout" Target="../slideLayouts/slideLayout4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23.xml.rels><?xml version="1.0" encoding="UTF-8" standalone="yes"?>
<Relationships xmlns="http://schemas.openxmlformats.org/package/2006/relationships"><Relationship Id="rId2" Type="http://schemas.openxmlformats.org/officeDocument/2006/relationships/hyperlink" Target="mailto:NIC_Ageing@moh.gov.sg" TargetMode="External"/><Relationship Id="rId1" Type="http://schemas.openxmlformats.org/officeDocument/2006/relationships/slideLayout" Target="../slideLayouts/slideLayout42.xml"/></Relationships>
</file>

<file path=ppt/slides/_rels/slide24.xml.rels><?xml version="1.0" encoding="UTF-8" standalone="yes"?>
<Relationships xmlns="http://schemas.openxmlformats.org/package/2006/relationships"><Relationship Id="rId2" Type="http://schemas.openxmlformats.org/officeDocument/2006/relationships/hyperlink" Target="mailto:NIC_Ageing@moh.gov.sg" TargetMode="External"/><Relationship Id="rId1" Type="http://schemas.openxmlformats.org/officeDocument/2006/relationships/slideLayout" Target="../slideLayouts/slideLayout4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9" descr="pg56a new"/>
          <p:cNvPicPr>
            <a:picLocks noChangeAspect="1" noChangeArrowheads="1"/>
          </p:cNvPicPr>
          <p:nvPr/>
        </p:nvPicPr>
        <p:blipFill>
          <a:blip r:embed="rId3" cstate="screen"/>
          <a:srcRect/>
          <a:stretch>
            <a:fillRect/>
          </a:stretch>
        </p:blipFill>
        <p:spPr bwMode="auto">
          <a:xfrm>
            <a:off x="0" y="0"/>
            <a:ext cx="9144000" cy="6885384"/>
          </a:xfrm>
          <a:prstGeom prst="rect">
            <a:avLst/>
          </a:prstGeom>
          <a:noFill/>
          <a:ln w="9525">
            <a:noFill/>
            <a:miter lim="800000"/>
            <a:headEnd/>
            <a:tailEnd/>
          </a:ln>
        </p:spPr>
      </p:pic>
      <p:sp>
        <p:nvSpPr>
          <p:cNvPr id="3" name="TextBox 2"/>
          <p:cNvSpPr txBox="1"/>
          <p:nvPr/>
        </p:nvSpPr>
        <p:spPr>
          <a:xfrm>
            <a:off x="16758" y="4365104"/>
            <a:ext cx="9127242" cy="1107996"/>
          </a:xfrm>
          <a:prstGeom prst="rect">
            <a:avLst/>
          </a:prstGeom>
          <a:noFill/>
        </p:spPr>
        <p:txBody>
          <a:bodyPr wrap="square" rtlCol="0">
            <a:spAutoFit/>
          </a:bodyPr>
          <a:lstStyle/>
          <a:p>
            <a:r>
              <a:rPr lang="en-GB" sz="4000" b="1" dirty="0" smtClean="0">
                <a:solidFill>
                  <a:schemeClr val="bg1"/>
                </a:solidFill>
                <a:effectLst>
                  <a:outerShdw blurRad="38100" dist="38100" dir="2700000" algn="tl">
                    <a:srgbClr val="000000">
                      <a:alpha val="43137"/>
                    </a:srgbClr>
                  </a:outerShdw>
                </a:effectLst>
              </a:rPr>
              <a:t>Ageless Workplaces Innovation Grant</a:t>
            </a:r>
          </a:p>
          <a:p>
            <a:r>
              <a:rPr lang="en-GB" sz="2600" dirty="0" smtClean="0">
                <a:solidFill>
                  <a:schemeClr val="bg1"/>
                </a:solidFill>
                <a:effectLst>
                  <a:outerShdw blurRad="38100" dist="38100" dir="2700000" algn="tl">
                    <a:srgbClr val="000000">
                      <a:alpha val="43137"/>
                    </a:srgbClr>
                  </a:outerShdw>
                </a:effectLst>
              </a:rPr>
              <a:t>National Innovation Challenge on Active and Confident Ageing</a:t>
            </a:r>
          </a:p>
        </p:txBody>
      </p:sp>
      <p:sp>
        <p:nvSpPr>
          <p:cNvPr id="5" name="Slide Number Placeholder 4"/>
          <p:cNvSpPr>
            <a:spLocks noGrp="1"/>
          </p:cNvSpPr>
          <p:nvPr>
            <p:ph type="sldNum" sz="quarter" idx="12"/>
          </p:nvPr>
        </p:nvSpPr>
        <p:spPr/>
        <p:txBody>
          <a:bodyPr/>
          <a:lstStyle/>
          <a:p>
            <a:fld id="{38F52793-5451-4C9F-B62A-3A08E0BD4E95}" type="slidenum">
              <a:rPr lang="en-US" smtClean="0">
                <a:solidFill>
                  <a:prstClr val="black">
                    <a:tint val="75000"/>
                  </a:prstClr>
                </a:solidFill>
              </a:rPr>
              <a:pPr/>
              <a:t>1</a:t>
            </a:fld>
            <a:endParaRPr lang="en-US" dirty="0">
              <a:solidFill>
                <a:prstClr val="black">
                  <a:tint val="75000"/>
                </a:prstClr>
              </a:solidFill>
            </a:endParaRPr>
          </a:p>
        </p:txBody>
      </p:sp>
      <p:sp>
        <p:nvSpPr>
          <p:cNvPr id="2" name="TextBox 1"/>
          <p:cNvSpPr txBox="1"/>
          <p:nvPr/>
        </p:nvSpPr>
        <p:spPr>
          <a:xfrm>
            <a:off x="17924" y="5914146"/>
            <a:ext cx="7147530" cy="892552"/>
          </a:xfrm>
          <a:prstGeom prst="rect">
            <a:avLst/>
          </a:prstGeom>
          <a:noFill/>
        </p:spPr>
        <p:txBody>
          <a:bodyPr wrap="square" rtlCol="0">
            <a:spAutoFit/>
          </a:bodyPr>
          <a:lstStyle/>
          <a:p>
            <a:r>
              <a:rPr lang="en-US" sz="2600" i="1" dirty="0" smtClean="0">
                <a:solidFill>
                  <a:schemeClr val="bg1"/>
                </a:solidFill>
              </a:rPr>
              <a:t>Public Briefing </a:t>
            </a:r>
          </a:p>
          <a:p>
            <a:r>
              <a:rPr lang="en-US" sz="2600" i="1" dirty="0" smtClean="0">
                <a:solidFill>
                  <a:schemeClr val="bg1"/>
                </a:solidFill>
              </a:rPr>
              <a:t>26 May 2016</a:t>
            </a:r>
            <a:endParaRPr lang="en-SG" sz="2600" i="1" dirty="0">
              <a:solidFill>
                <a:schemeClr val="bg1"/>
              </a:solidFill>
            </a:endParaRPr>
          </a:p>
        </p:txBody>
      </p:sp>
    </p:spTree>
    <p:extLst>
      <p:ext uri="{BB962C8B-B14F-4D97-AF65-F5344CB8AC3E}">
        <p14:creationId xmlns:p14="http://schemas.microsoft.com/office/powerpoint/2010/main" val="3020719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Project Funding</a:t>
            </a:r>
            <a:endParaRPr lang="en-SG" b="1" dirty="0"/>
          </a:p>
        </p:txBody>
      </p:sp>
      <p:sp>
        <p:nvSpPr>
          <p:cNvPr id="3" name="Rectangle 2"/>
          <p:cNvSpPr/>
          <p:nvPr/>
        </p:nvSpPr>
        <p:spPr>
          <a:xfrm>
            <a:off x="395536" y="1340768"/>
            <a:ext cx="8352928" cy="4708981"/>
          </a:xfrm>
          <a:prstGeom prst="rect">
            <a:avLst/>
          </a:prstGeom>
        </p:spPr>
        <p:txBody>
          <a:bodyPr wrap="square">
            <a:spAutoFit/>
          </a:bodyPr>
          <a:lstStyle/>
          <a:p>
            <a:pPr marL="285750" indent="-285750">
              <a:buFont typeface="Arial" panose="020B0604020202020204" pitchFamily="34" charset="0"/>
              <a:buChar char="•"/>
            </a:pPr>
            <a:r>
              <a:rPr lang="en-GB" sz="2000" dirty="0"/>
              <a:t>Awardees may qualify for </a:t>
            </a:r>
            <a:r>
              <a:rPr lang="en-GB" sz="2000" b="1" dirty="0">
                <a:solidFill>
                  <a:srgbClr val="0033CC"/>
                </a:solidFill>
              </a:rPr>
              <a:t>up to </a:t>
            </a:r>
            <a:r>
              <a:rPr lang="en-SG" sz="2000" b="1" dirty="0">
                <a:solidFill>
                  <a:srgbClr val="0033CC"/>
                </a:solidFill>
              </a:rPr>
              <a:t>80% </a:t>
            </a:r>
            <a:r>
              <a:rPr lang="en-SG" sz="2000" dirty="0"/>
              <a:t>funding of approved qualifying costs to develop and implement their Project for a </a:t>
            </a:r>
            <a:r>
              <a:rPr lang="en-SG" sz="2000" b="1" dirty="0">
                <a:solidFill>
                  <a:srgbClr val="0033CC"/>
                </a:solidFill>
              </a:rPr>
              <a:t>period of up to </a:t>
            </a:r>
            <a:r>
              <a:rPr lang="en-SG" sz="2000" b="1" dirty="0" smtClean="0">
                <a:solidFill>
                  <a:srgbClr val="0033CC"/>
                </a:solidFill>
              </a:rPr>
              <a:t>3 years</a:t>
            </a:r>
            <a:r>
              <a:rPr lang="en-GB" sz="2000" dirty="0"/>
              <a:t>, with the possibility of </a:t>
            </a:r>
            <a:r>
              <a:rPr lang="en-GB" sz="2000" b="1" dirty="0">
                <a:solidFill>
                  <a:srgbClr val="0033CC"/>
                </a:solidFill>
              </a:rPr>
              <a:t>extension for another </a:t>
            </a:r>
            <a:r>
              <a:rPr lang="en-GB" sz="2000" b="1" dirty="0" smtClean="0">
                <a:solidFill>
                  <a:srgbClr val="0033CC"/>
                </a:solidFill>
              </a:rPr>
              <a:t>1 year</a:t>
            </a:r>
            <a:r>
              <a:rPr lang="en-GB" sz="2000" dirty="0"/>
              <a:t>. </a:t>
            </a:r>
            <a:endParaRPr lang="en-GB" sz="2000" dirty="0" smtClean="0"/>
          </a:p>
          <a:p>
            <a:pPr marL="285750" indent="-285750">
              <a:buFont typeface="Arial" panose="020B0604020202020204" pitchFamily="34" charset="0"/>
              <a:buChar char="•"/>
            </a:pPr>
            <a:endParaRPr lang="en-GB" sz="2000" dirty="0" smtClean="0"/>
          </a:p>
          <a:p>
            <a:pPr marL="285750" indent="-285750">
              <a:buFont typeface="Arial" panose="020B0604020202020204" pitchFamily="34" charset="0"/>
              <a:buChar char="•"/>
            </a:pPr>
            <a:r>
              <a:rPr lang="en-GB" sz="2000" dirty="0" smtClean="0"/>
              <a:t>Qualifying costs include both </a:t>
            </a:r>
            <a:r>
              <a:rPr lang="en-GB" sz="2000" b="1" dirty="0" smtClean="0">
                <a:solidFill>
                  <a:srgbClr val="0033CC"/>
                </a:solidFill>
              </a:rPr>
              <a:t>developmental and operating</a:t>
            </a:r>
            <a:r>
              <a:rPr lang="en-GB" sz="2000" dirty="0" smtClean="0"/>
              <a:t> costs</a:t>
            </a:r>
          </a:p>
          <a:p>
            <a:pPr marL="285750" indent="-285750">
              <a:buFont typeface="Arial" panose="020B0604020202020204" pitchFamily="34" charset="0"/>
              <a:buChar char="•"/>
            </a:pPr>
            <a:endParaRPr lang="en-GB" sz="2000" dirty="0" smtClean="0"/>
          </a:p>
          <a:p>
            <a:pPr marL="285750" indent="-285750">
              <a:buFont typeface="Arial" panose="020B0604020202020204" pitchFamily="34" charset="0"/>
              <a:buChar char="•"/>
            </a:pPr>
            <a:r>
              <a:rPr lang="en-GB" sz="2000" dirty="0" smtClean="0"/>
              <a:t>Project Teams are expected to </a:t>
            </a:r>
            <a:r>
              <a:rPr lang="en-GB" sz="2000" b="1" dirty="0" smtClean="0">
                <a:solidFill>
                  <a:srgbClr val="0033CC"/>
                </a:solidFill>
              </a:rPr>
              <a:t>co-fund the remaining 20% of qualifying costs</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a:t>Support for </a:t>
            </a:r>
            <a:r>
              <a:rPr lang="en-GB" sz="2000" b="1" dirty="0">
                <a:solidFill>
                  <a:srgbClr val="0033CC"/>
                </a:solidFill>
              </a:rPr>
              <a:t>indirect </a:t>
            </a:r>
            <a:r>
              <a:rPr lang="en-GB" sz="2000" b="1" dirty="0" smtClean="0">
                <a:solidFill>
                  <a:srgbClr val="0033CC"/>
                </a:solidFill>
              </a:rPr>
              <a:t>costs, </a:t>
            </a:r>
            <a:r>
              <a:rPr lang="en-GB" sz="2000" i="1" dirty="0" smtClean="0"/>
              <a:t>on top of supportable qualifying costs</a:t>
            </a:r>
            <a:r>
              <a:rPr lang="en-GB" sz="2000" dirty="0" smtClean="0"/>
              <a:t>,  </a:t>
            </a:r>
            <a:r>
              <a:rPr lang="en-GB" sz="2000" b="1" dirty="0">
                <a:solidFill>
                  <a:srgbClr val="0033CC"/>
                </a:solidFill>
              </a:rPr>
              <a:t>is capped at 20% of the supportable qualifying direct </a:t>
            </a:r>
            <a:r>
              <a:rPr lang="en-GB" sz="2000" b="1" dirty="0" smtClean="0">
                <a:solidFill>
                  <a:srgbClr val="0033CC"/>
                </a:solidFill>
              </a:rPr>
              <a:t>costs</a:t>
            </a:r>
          </a:p>
          <a:p>
            <a:endParaRPr lang="en-GB" sz="2000" dirty="0"/>
          </a:p>
          <a:p>
            <a:pPr marL="285750" indent="-285750">
              <a:buFont typeface="Arial" panose="020B0604020202020204" pitchFamily="34" charset="0"/>
              <a:buChar char="•"/>
            </a:pPr>
            <a:r>
              <a:rPr lang="en-GB" sz="2000" dirty="0"/>
              <a:t>Funding will be provided in phases and subjected to the successful attainment of milestones and Key Performance Indicators (KPIs) tied to each phase</a:t>
            </a:r>
          </a:p>
        </p:txBody>
      </p:sp>
    </p:spTree>
    <p:extLst>
      <p:ext uri="{BB962C8B-B14F-4D97-AF65-F5344CB8AC3E}">
        <p14:creationId xmlns:p14="http://schemas.microsoft.com/office/powerpoint/2010/main" val="7196304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Explanation of Costs</a:t>
            </a:r>
            <a:endParaRPr lang="en-SG" b="1" dirty="0"/>
          </a:p>
        </p:txBody>
      </p:sp>
      <p:sp>
        <p:nvSpPr>
          <p:cNvPr id="3" name="Rectangle 2"/>
          <p:cNvSpPr/>
          <p:nvPr/>
        </p:nvSpPr>
        <p:spPr>
          <a:xfrm>
            <a:off x="395536" y="1237387"/>
            <a:ext cx="8352928" cy="5324535"/>
          </a:xfrm>
          <a:prstGeom prst="rect">
            <a:avLst/>
          </a:prstGeom>
        </p:spPr>
        <p:txBody>
          <a:bodyPr wrap="square">
            <a:spAutoFit/>
          </a:bodyPr>
          <a:lstStyle/>
          <a:p>
            <a:pPr marL="285750" indent="-285750">
              <a:buFont typeface="Arial" panose="020B0604020202020204" pitchFamily="34" charset="0"/>
              <a:buChar char="•"/>
            </a:pPr>
            <a:r>
              <a:rPr lang="en-GB" sz="2000" dirty="0" smtClean="0"/>
              <a:t>In general, qualifying costs are </a:t>
            </a:r>
            <a:r>
              <a:rPr lang="en-GB" sz="2000" b="1" dirty="0" smtClean="0">
                <a:solidFill>
                  <a:srgbClr val="0033CC"/>
                </a:solidFill>
              </a:rPr>
              <a:t>direct costs </a:t>
            </a:r>
            <a:r>
              <a:rPr lang="en-GB" sz="2000" dirty="0" smtClean="0"/>
              <a:t>that are required to </a:t>
            </a:r>
            <a:r>
              <a:rPr lang="en-GB" sz="2000" b="1" dirty="0" smtClean="0">
                <a:solidFill>
                  <a:srgbClr val="0033CC"/>
                </a:solidFill>
              </a:rPr>
              <a:t>execute or implement the Project</a:t>
            </a:r>
            <a:r>
              <a:rPr lang="en-GB" sz="2000" dirty="0" smtClean="0"/>
              <a:t>, and are held </a:t>
            </a:r>
            <a:r>
              <a:rPr lang="en-GB" sz="2000" b="1" dirty="0" smtClean="0">
                <a:solidFill>
                  <a:srgbClr val="0033CC"/>
                </a:solidFill>
              </a:rPr>
              <a:t>accountable to the performance </a:t>
            </a:r>
            <a:r>
              <a:rPr lang="en-GB" sz="2000" dirty="0" smtClean="0"/>
              <a:t>of the particular Project. These include,</a:t>
            </a:r>
          </a:p>
          <a:p>
            <a:pPr lvl="1"/>
            <a:endParaRPr lang="en-GB" sz="2000" dirty="0" smtClean="0"/>
          </a:p>
          <a:p>
            <a:pPr marL="800100" lvl="1" indent="-342900">
              <a:buFont typeface="Courier New" panose="02070309020205020404" pitchFamily="49" charset="0"/>
              <a:buChar char="o"/>
            </a:pPr>
            <a:r>
              <a:rPr lang="en-GB" sz="2000" dirty="0" smtClean="0"/>
              <a:t>Expenditure </a:t>
            </a:r>
            <a:r>
              <a:rPr lang="en-GB" sz="2000" dirty="0"/>
              <a:t>on manpower (EOM);</a:t>
            </a:r>
            <a:endParaRPr lang="en-SG" sz="2000" dirty="0"/>
          </a:p>
          <a:p>
            <a:pPr marL="800100" lvl="1" indent="-342900">
              <a:buFont typeface="Courier New" panose="02070309020205020404" pitchFamily="49" charset="0"/>
              <a:buChar char="o"/>
            </a:pPr>
            <a:r>
              <a:rPr lang="en-GB" sz="2000" dirty="0"/>
              <a:t>Expenditure on new equipment; and </a:t>
            </a:r>
            <a:endParaRPr lang="en-SG" sz="2000" dirty="0"/>
          </a:p>
          <a:p>
            <a:pPr marL="800100" lvl="1" indent="-342900">
              <a:buFont typeface="Courier New" panose="02070309020205020404" pitchFamily="49" charset="0"/>
              <a:buChar char="o"/>
            </a:pPr>
            <a:r>
              <a:rPr lang="en-GB" sz="2000" dirty="0"/>
              <a:t>Other operating expenses (OOE</a:t>
            </a:r>
            <a:r>
              <a:rPr lang="en-GB" sz="2000" dirty="0" smtClean="0"/>
              <a:t>)</a:t>
            </a:r>
            <a:endParaRPr lang="en-SG" sz="2000" dirty="0"/>
          </a:p>
          <a:p>
            <a:pPr marL="285750" indent="-285750">
              <a:buFont typeface="Arial" panose="020B0604020202020204" pitchFamily="34" charset="0"/>
              <a:buChar char="•"/>
            </a:pPr>
            <a:endParaRPr lang="en-GB" sz="2000" dirty="0" smtClean="0"/>
          </a:p>
          <a:p>
            <a:pPr marL="285750" indent="-285750">
              <a:buFont typeface="Arial" panose="020B0604020202020204" pitchFamily="34" charset="0"/>
              <a:buChar char="•"/>
            </a:pPr>
            <a:r>
              <a:rPr lang="en-GB" sz="2000" b="1" dirty="0" smtClean="0">
                <a:solidFill>
                  <a:srgbClr val="0033CC"/>
                </a:solidFill>
              </a:rPr>
              <a:t>Indirect costs </a:t>
            </a:r>
            <a:r>
              <a:rPr lang="en-GB" sz="2000" dirty="0" smtClean="0"/>
              <a:t>are </a:t>
            </a:r>
            <a:r>
              <a:rPr lang="en-SG" sz="2000" dirty="0" smtClean="0"/>
              <a:t>are </a:t>
            </a:r>
            <a:r>
              <a:rPr lang="en-SG" sz="2000" dirty="0"/>
              <a:t>those that are </a:t>
            </a:r>
            <a:r>
              <a:rPr lang="en-SG" sz="2000" b="1" dirty="0">
                <a:solidFill>
                  <a:srgbClr val="0033CC"/>
                </a:solidFill>
              </a:rPr>
              <a:t>incurred for common or joint objectives</a:t>
            </a:r>
            <a:r>
              <a:rPr lang="en-SG" sz="2000" b="1" dirty="0">
                <a:solidFill>
                  <a:srgbClr val="002060"/>
                </a:solidFill>
              </a:rPr>
              <a:t> </a:t>
            </a:r>
            <a:r>
              <a:rPr lang="en-SG" sz="2000" dirty="0"/>
              <a:t>and therefore cannot be identified readily and specifically with a </a:t>
            </a:r>
            <a:r>
              <a:rPr lang="en-SG" sz="2000" dirty="0" smtClean="0"/>
              <a:t>particular Project, </a:t>
            </a:r>
            <a:r>
              <a:rPr lang="en-SG" sz="2000" dirty="0"/>
              <a:t>but contribute to the ability of the Host </a:t>
            </a:r>
            <a:r>
              <a:rPr lang="en-SG" sz="2000" dirty="0" smtClean="0"/>
              <a:t>Organisation </a:t>
            </a:r>
            <a:r>
              <a:rPr lang="en-SG" sz="2000" dirty="0"/>
              <a:t>to </a:t>
            </a:r>
            <a:r>
              <a:rPr lang="en-SG" sz="2000" dirty="0" smtClean="0"/>
              <a:t>support Projects. Examples include,</a:t>
            </a:r>
          </a:p>
          <a:p>
            <a:pPr marL="742950" lvl="1" indent="-285750">
              <a:buFont typeface="Arial" panose="020B0604020202020204" pitchFamily="34" charset="0"/>
              <a:buChar char="•"/>
            </a:pPr>
            <a:endParaRPr lang="en-SG" sz="2000" dirty="0" smtClean="0"/>
          </a:p>
          <a:p>
            <a:pPr marL="800100" lvl="1" indent="-342900">
              <a:buFont typeface="Courier New" panose="02070309020205020404" pitchFamily="49" charset="0"/>
              <a:buChar char="o"/>
            </a:pPr>
            <a:r>
              <a:rPr lang="en-SG" sz="2000" dirty="0" smtClean="0"/>
              <a:t>General </a:t>
            </a:r>
            <a:r>
              <a:rPr lang="en-SG" sz="2000" dirty="0"/>
              <a:t>administration and general </a:t>
            </a:r>
            <a:r>
              <a:rPr lang="en-SG" sz="2000" dirty="0" smtClean="0"/>
              <a:t>expenses (</a:t>
            </a:r>
            <a:r>
              <a:rPr lang="en-SG" sz="2000" dirty="0" err="1" smtClean="0"/>
              <a:t>eg</a:t>
            </a:r>
            <a:r>
              <a:rPr lang="en-SG" sz="2000" dirty="0" smtClean="0"/>
              <a:t>. provision of research space)</a:t>
            </a:r>
          </a:p>
          <a:p>
            <a:pPr marL="800100" lvl="1" indent="-342900">
              <a:buFont typeface="Courier New" panose="02070309020205020404" pitchFamily="49" charset="0"/>
              <a:buChar char="o"/>
            </a:pPr>
            <a:r>
              <a:rPr lang="en-SG" sz="2000" dirty="0" smtClean="0"/>
              <a:t>Operation, maintenance and departmental administration expenses</a:t>
            </a:r>
          </a:p>
          <a:p>
            <a:pPr marL="800100" lvl="1" indent="-342900">
              <a:buFont typeface="Courier New" panose="02070309020205020404" pitchFamily="49" charset="0"/>
              <a:buChar char="o"/>
            </a:pPr>
            <a:r>
              <a:rPr lang="en-SG" sz="2000" dirty="0"/>
              <a:t>L</a:t>
            </a:r>
            <a:r>
              <a:rPr lang="en-SG" sz="2000" dirty="0" smtClean="0"/>
              <a:t>ibrary </a:t>
            </a:r>
            <a:r>
              <a:rPr lang="en-SG" sz="2000" dirty="0"/>
              <a:t>expenses, departmental administration </a:t>
            </a:r>
            <a:r>
              <a:rPr lang="en-SG" sz="2000" dirty="0" smtClean="0"/>
              <a:t>expenses</a:t>
            </a:r>
            <a:endParaRPr lang="en-GB" sz="2000" dirty="0" smtClean="0"/>
          </a:p>
        </p:txBody>
      </p:sp>
    </p:spTree>
    <p:extLst>
      <p:ext uri="{BB962C8B-B14F-4D97-AF65-F5344CB8AC3E}">
        <p14:creationId xmlns:p14="http://schemas.microsoft.com/office/powerpoint/2010/main" val="27267960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Project Phases</a:t>
            </a:r>
            <a:endParaRPr lang="en-SG" b="1" dirty="0"/>
          </a:p>
        </p:txBody>
      </p:sp>
      <p:sp>
        <p:nvSpPr>
          <p:cNvPr id="3" name="TextBox 2"/>
          <p:cNvSpPr txBox="1"/>
          <p:nvPr/>
        </p:nvSpPr>
        <p:spPr>
          <a:xfrm>
            <a:off x="216177" y="1124744"/>
            <a:ext cx="8748464" cy="5509200"/>
          </a:xfrm>
          <a:prstGeom prst="rect">
            <a:avLst/>
          </a:prstGeom>
          <a:noFill/>
        </p:spPr>
        <p:txBody>
          <a:bodyPr wrap="square" rtlCol="0">
            <a:spAutoFit/>
          </a:bodyPr>
          <a:lstStyle/>
          <a:p>
            <a:pPr algn="just"/>
            <a:r>
              <a:rPr lang="en-GB" sz="2200" dirty="0"/>
              <a:t>Project teams will have the </a:t>
            </a:r>
            <a:r>
              <a:rPr lang="en-GB" sz="2200" b="1" dirty="0">
                <a:solidFill>
                  <a:srgbClr val="0033CC"/>
                </a:solidFill>
              </a:rPr>
              <a:t>flexibility to decide the time allocated </a:t>
            </a:r>
            <a:r>
              <a:rPr lang="en-GB" sz="2200" dirty="0"/>
              <a:t>to the phases as follows,</a:t>
            </a:r>
            <a:endParaRPr lang="en-SG" sz="2200" dirty="0"/>
          </a:p>
          <a:p>
            <a:pPr algn="just"/>
            <a:r>
              <a:rPr lang="en-GB" sz="2200" dirty="0"/>
              <a:t> </a:t>
            </a:r>
            <a:endParaRPr lang="en-SG" sz="2200" dirty="0"/>
          </a:p>
          <a:p>
            <a:pPr lvl="0" algn="just"/>
            <a:r>
              <a:rPr lang="en-GB" sz="2200" b="1" dirty="0">
                <a:solidFill>
                  <a:srgbClr val="0033CC"/>
                </a:solidFill>
              </a:rPr>
              <a:t>Design phase (Proof-of-concept).</a:t>
            </a:r>
            <a:r>
              <a:rPr lang="en-GB" sz="2200" dirty="0"/>
              <a:t> Project teams are to articulate the concept of the programme / service / prototype and the process by which to achieve stated outcomes. Project teams should also provide studies and analyses that support the concept’s viability for further development. </a:t>
            </a:r>
            <a:endParaRPr lang="en-SG" sz="2200" dirty="0"/>
          </a:p>
          <a:p>
            <a:pPr algn="just"/>
            <a:r>
              <a:rPr lang="en-GB" sz="2200" dirty="0"/>
              <a:t> </a:t>
            </a:r>
            <a:endParaRPr lang="en-SG" sz="2200" dirty="0"/>
          </a:p>
          <a:p>
            <a:pPr lvl="0" algn="just"/>
            <a:r>
              <a:rPr lang="en-GB" sz="2200" b="1" dirty="0">
                <a:solidFill>
                  <a:srgbClr val="7030A0"/>
                </a:solidFill>
              </a:rPr>
              <a:t>Development phase (Proof-of-value). </a:t>
            </a:r>
            <a:r>
              <a:rPr lang="en-GB" sz="2200" dirty="0"/>
              <a:t>Project teams are to develop and validate the programme / service / prototype so that it takes on a clearer form to achieve the intended outcomes. </a:t>
            </a:r>
            <a:endParaRPr lang="en-SG" sz="2200" dirty="0"/>
          </a:p>
          <a:p>
            <a:pPr algn="just"/>
            <a:r>
              <a:rPr lang="en-GB" sz="2200" dirty="0"/>
              <a:t> </a:t>
            </a:r>
            <a:endParaRPr lang="en-SG" sz="2200" dirty="0"/>
          </a:p>
          <a:p>
            <a:pPr lvl="0" algn="just"/>
            <a:r>
              <a:rPr lang="en-GB" sz="2200" b="1" dirty="0">
                <a:solidFill>
                  <a:srgbClr val="0070C0"/>
                </a:solidFill>
              </a:rPr>
              <a:t>Implementation phase (</a:t>
            </a:r>
            <a:r>
              <a:rPr lang="en-GB" sz="2200" b="1" dirty="0" smtClean="0">
                <a:solidFill>
                  <a:srgbClr val="0070C0"/>
                </a:solidFill>
              </a:rPr>
              <a:t>Test-bedding)</a:t>
            </a:r>
            <a:r>
              <a:rPr lang="en-GB" sz="2200" b="1" dirty="0">
                <a:solidFill>
                  <a:srgbClr val="0070C0"/>
                </a:solidFill>
              </a:rPr>
              <a:t> </a:t>
            </a:r>
            <a:r>
              <a:rPr lang="en-GB" sz="2200" b="1" dirty="0" smtClean="0">
                <a:solidFill>
                  <a:srgbClr val="0070C0"/>
                </a:solidFill>
              </a:rPr>
              <a:t>- At least one year. </a:t>
            </a:r>
            <a:r>
              <a:rPr lang="en-GB" sz="2200" dirty="0" smtClean="0"/>
              <a:t>In </a:t>
            </a:r>
            <a:r>
              <a:rPr lang="en-GB" sz="2200" dirty="0"/>
              <a:t>this phase, project teams are to test and validate the programme / service / prototype in the field (a relevant environment). This phase may also include initial production or roll out. </a:t>
            </a:r>
            <a:endParaRPr lang="en-SG" sz="2200" dirty="0"/>
          </a:p>
        </p:txBody>
      </p:sp>
    </p:spTree>
    <p:extLst>
      <p:ext uri="{BB962C8B-B14F-4D97-AF65-F5344CB8AC3E}">
        <p14:creationId xmlns:p14="http://schemas.microsoft.com/office/powerpoint/2010/main" val="13879097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Application Process</a:t>
            </a:r>
            <a:endParaRPr lang="en-SG" b="1" dirty="0"/>
          </a:p>
        </p:txBody>
      </p:sp>
      <p:sp>
        <p:nvSpPr>
          <p:cNvPr id="3" name="TextBox 2"/>
          <p:cNvSpPr txBox="1"/>
          <p:nvPr/>
        </p:nvSpPr>
        <p:spPr>
          <a:xfrm>
            <a:off x="251520" y="1164134"/>
            <a:ext cx="8640960" cy="5355312"/>
          </a:xfrm>
          <a:prstGeom prst="rect">
            <a:avLst/>
          </a:prstGeom>
          <a:noFill/>
        </p:spPr>
        <p:txBody>
          <a:bodyPr wrap="square" rtlCol="0">
            <a:spAutoFit/>
          </a:bodyPr>
          <a:lstStyle/>
          <a:p>
            <a:r>
              <a:rPr lang="en-GB" sz="1900" i="1" dirty="0" smtClean="0"/>
              <a:t>Proposals </a:t>
            </a:r>
            <a:r>
              <a:rPr lang="en-GB" sz="1900" i="1" dirty="0"/>
              <a:t>will be evaluated through a </a:t>
            </a:r>
            <a:r>
              <a:rPr lang="en-GB" sz="1900" b="1" i="1" dirty="0">
                <a:solidFill>
                  <a:srgbClr val="0033CC"/>
                </a:solidFill>
              </a:rPr>
              <a:t>two-stage </a:t>
            </a:r>
            <a:r>
              <a:rPr lang="en-GB" sz="1900" b="1" i="1" dirty="0" smtClean="0">
                <a:solidFill>
                  <a:srgbClr val="0033CC"/>
                </a:solidFill>
              </a:rPr>
              <a:t>process</a:t>
            </a:r>
          </a:p>
          <a:p>
            <a:endParaRPr lang="en-GB" sz="1900" b="1" dirty="0" smtClean="0">
              <a:solidFill>
                <a:srgbClr val="0033CC"/>
              </a:solidFill>
            </a:endParaRPr>
          </a:p>
          <a:p>
            <a:r>
              <a:rPr lang="en-GB" sz="1900" b="1" dirty="0" smtClean="0">
                <a:solidFill>
                  <a:srgbClr val="0033CC"/>
                </a:solidFill>
              </a:rPr>
              <a:t>Project Abstract </a:t>
            </a:r>
          </a:p>
          <a:p>
            <a:endParaRPr lang="en-GB" sz="1900" b="1" dirty="0" smtClean="0">
              <a:solidFill>
                <a:srgbClr val="0033CC"/>
              </a:solidFill>
            </a:endParaRPr>
          </a:p>
          <a:p>
            <a:pPr marL="742950" lvl="1" indent="-285750">
              <a:buFont typeface="Arial" panose="020B0604020202020204" pitchFamily="34" charset="0"/>
              <a:buChar char="•"/>
            </a:pPr>
            <a:r>
              <a:rPr lang="en-GB" sz="1900" dirty="0" smtClean="0"/>
              <a:t>First, submit </a:t>
            </a:r>
            <a:r>
              <a:rPr lang="en-GB" sz="1900" dirty="0"/>
              <a:t>a short 5</a:t>
            </a:r>
            <a:r>
              <a:rPr lang="en-GB" sz="1900" dirty="0" smtClean="0"/>
              <a:t>-page </a:t>
            </a:r>
            <a:r>
              <a:rPr lang="en-GB" sz="1900" b="1" dirty="0" smtClean="0">
                <a:solidFill>
                  <a:srgbClr val="0033CC"/>
                </a:solidFill>
              </a:rPr>
              <a:t>Proposal Abstract </a:t>
            </a:r>
            <a:r>
              <a:rPr lang="en-GB" sz="1900" dirty="0" smtClean="0"/>
              <a:t>of the Project, including a comprehensive literature review that show the reasons for choosing a particular solution </a:t>
            </a:r>
          </a:p>
          <a:p>
            <a:pPr marL="742950" lvl="1" indent="-285750">
              <a:buFont typeface="Arial" panose="020B0604020202020204" pitchFamily="34" charset="0"/>
              <a:buChar char="•"/>
            </a:pPr>
            <a:r>
              <a:rPr lang="en-GB" sz="1900" dirty="0" smtClean="0"/>
              <a:t>Project Teams are to use </a:t>
            </a:r>
            <a:r>
              <a:rPr lang="en-GB" sz="1900" dirty="0"/>
              <a:t>the “Project Abstract Submission Template” that can be downloaded from </a:t>
            </a:r>
            <a:r>
              <a:rPr lang="en-GB" sz="1900" dirty="0" smtClean="0"/>
              <a:t>NMRC webpage</a:t>
            </a:r>
          </a:p>
          <a:p>
            <a:pPr marL="742950" lvl="1" indent="-285750">
              <a:buFont typeface="Arial" panose="020B0604020202020204" pitchFamily="34" charset="0"/>
              <a:buChar char="•"/>
            </a:pPr>
            <a:r>
              <a:rPr lang="en-GB" sz="1900" dirty="0" smtClean="0"/>
              <a:t>Two </a:t>
            </a:r>
            <a:r>
              <a:rPr lang="en-GB" sz="1900" dirty="0"/>
              <a:t>hard copies of the Project Abstract and any supporting documents should reach MOH </a:t>
            </a:r>
            <a:r>
              <a:rPr lang="en-GB" sz="1900" b="1" dirty="0">
                <a:solidFill>
                  <a:srgbClr val="0033CC"/>
                </a:solidFill>
              </a:rPr>
              <a:t>no later than </a:t>
            </a:r>
            <a:r>
              <a:rPr lang="en-GB" sz="1900" b="1" dirty="0" smtClean="0">
                <a:solidFill>
                  <a:srgbClr val="0033CC"/>
                </a:solidFill>
              </a:rPr>
              <a:t>22 July 2016 </a:t>
            </a:r>
            <a:r>
              <a:rPr lang="en-GB" sz="1900" b="1" dirty="0">
                <a:solidFill>
                  <a:srgbClr val="0033CC"/>
                </a:solidFill>
              </a:rPr>
              <a:t>at </a:t>
            </a:r>
            <a:r>
              <a:rPr lang="en-GB" sz="1900" b="1" dirty="0" smtClean="0">
                <a:solidFill>
                  <a:srgbClr val="0033CC"/>
                </a:solidFill>
              </a:rPr>
              <a:t>5:00pm.</a:t>
            </a:r>
          </a:p>
          <a:p>
            <a:pPr marL="742950" lvl="1" indent="-285750">
              <a:buFont typeface="Arial" panose="020B0604020202020204" pitchFamily="34" charset="0"/>
              <a:buChar char="•"/>
            </a:pPr>
            <a:r>
              <a:rPr lang="en-GB" sz="1900" dirty="0" smtClean="0"/>
              <a:t>Project Teams shall email soft copies to </a:t>
            </a:r>
            <a:r>
              <a:rPr lang="en-GB" sz="1900" u="sng" dirty="0" smtClean="0">
                <a:hlinkClick r:id="rId2"/>
              </a:rPr>
              <a:t>NIC_Ageing@moh.gov.sg</a:t>
            </a:r>
            <a:r>
              <a:rPr lang="en-GB" sz="1900" dirty="0" smtClean="0"/>
              <a:t> by the deadline</a:t>
            </a:r>
            <a:endParaRPr lang="en-SG" sz="1900" dirty="0" smtClean="0"/>
          </a:p>
          <a:p>
            <a:pPr lvl="1"/>
            <a:endParaRPr lang="en-GB" sz="1900" b="1" dirty="0" smtClean="0">
              <a:solidFill>
                <a:srgbClr val="0033CC"/>
              </a:solidFill>
            </a:endParaRPr>
          </a:p>
          <a:p>
            <a:r>
              <a:rPr lang="en-GB" sz="1900" b="1" dirty="0" smtClean="0">
                <a:solidFill>
                  <a:srgbClr val="0033CC"/>
                </a:solidFill>
              </a:rPr>
              <a:t>Project Proposal</a:t>
            </a:r>
          </a:p>
          <a:p>
            <a:endParaRPr lang="en-GB" sz="1900" b="1" dirty="0" smtClean="0">
              <a:solidFill>
                <a:srgbClr val="0033CC"/>
              </a:solidFill>
            </a:endParaRPr>
          </a:p>
          <a:p>
            <a:pPr marL="742950" lvl="1" indent="-285750">
              <a:buFont typeface="Arial" panose="020B0604020202020204" pitchFamily="34" charset="0"/>
              <a:buChar char="•"/>
            </a:pPr>
            <a:r>
              <a:rPr lang="en-US" sz="1900" dirty="0" smtClean="0"/>
              <a:t>Shortlisted proposals will then be invited to submit a </a:t>
            </a:r>
            <a:r>
              <a:rPr lang="en-US" sz="1900" b="1" dirty="0" smtClean="0">
                <a:solidFill>
                  <a:srgbClr val="0033CC"/>
                </a:solidFill>
              </a:rPr>
              <a:t>detailed Project Proposal</a:t>
            </a:r>
            <a:r>
              <a:rPr lang="en-US" sz="1900" dirty="0" smtClean="0"/>
              <a:t>. This will be evaluated by an evaluation panel. </a:t>
            </a:r>
            <a:endParaRPr lang="en-SG" sz="1900" b="1" dirty="0">
              <a:solidFill>
                <a:srgbClr val="FF0000"/>
              </a:solidFill>
            </a:endParaRPr>
          </a:p>
        </p:txBody>
      </p:sp>
    </p:spTree>
    <p:extLst>
      <p:ext uri="{BB962C8B-B14F-4D97-AF65-F5344CB8AC3E}">
        <p14:creationId xmlns:p14="http://schemas.microsoft.com/office/powerpoint/2010/main" val="12478571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Project Abstract</a:t>
            </a:r>
            <a:endParaRPr lang="en-SG" b="1" dirty="0">
              <a:solidFill>
                <a:srgbClr val="FF0000"/>
              </a:solidFill>
            </a:endParaRPr>
          </a:p>
        </p:txBody>
      </p:sp>
      <p:sp>
        <p:nvSpPr>
          <p:cNvPr id="3" name="Rectangle 2"/>
          <p:cNvSpPr/>
          <p:nvPr/>
        </p:nvSpPr>
        <p:spPr>
          <a:xfrm>
            <a:off x="511466" y="1412776"/>
            <a:ext cx="8236998" cy="4893647"/>
          </a:xfrm>
          <a:prstGeom prst="rect">
            <a:avLst/>
          </a:prstGeom>
        </p:spPr>
        <p:txBody>
          <a:bodyPr wrap="square">
            <a:spAutoFit/>
          </a:bodyPr>
          <a:lstStyle/>
          <a:p>
            <a:pPr marL="285750" lvl="0" indent="-285750">
              <a:buFont typeface="Arial" panose="020B0604020202020204" pitchFamily="34" charset="0"/>
              <a:buChar char="•"/>
            </a:pPr>
            <a:r>
              <a:rPr lang="en-GB" sz="2400" b="1" dirty="0">
                <a:solidFill>
                  <a:srgbClr val="0033CC"/>
                </a:solidFill>
              </a:rPr>
              <a:t>Objective(s)</a:t>
            </a:r>
            <a:r>
              <a:rPr lang="en-GB" sz="2400" dirty="0"/>
              <a:t> of the Project</a:t>
            </a:r>
            <a:r>
              <a:rPr lang="en-GB" sz="2400" dirty="0" smtClean="0"/>
              <a:t>;</a:t>
            </a:r>
          </a:p>
          <a:p>
            <a:pPr lvl="0"/>
            <a:endParaRPr lang="en-SG" sz="2400" dirty="0"/>
          </a:p>
          <a:p>
            <a:pPr marL="285750" lvl="0" indent="-285750">
              <a:buFont typeface="Arial" panose="020B0604020202020204" pitchFamily="34" charset="0"/>
              <a:buChar char="•"/>
            </a:pPr>
            <a:r>
              <a:rPr lang="en-GB" sz="2400" dirty="0"/>
              <a:t>Literature review and the </a:t>
            </a:r>
            <a:r>
              <a:rPr lang="en-GB" sz="2400" b="1" dirty="0">
                <a:solidFill>
                  <a:srgbClr val="0033CC"/>
                </a:solidFill>
              </a:rPr>
              <a:t>evidence/basis</a:t>
            </a:r>
            <a:r>
              <a:rPr lang="en-GB" sz="2400" dirty="0"/>
              <a:t> for the Project</a:t>
            </a:r>
            <a:r>
              <a:rPr lang="en-GB" sz="2400" dirty="0" smtClean="0"/>
              <a:t>;</a:t>
            </a:r>
          </a:p>
          <a:p>
            <a:pPr lvl="0"/>
            <a:endParaRPr lang="en-SG" sz="2400" dirty="0"/>
          </a:p>
          <a:p>
            <a:pPr marL="285750" lvl="0" indent="-285750">
              <a:buFont typeface="Arial" panose="020B0604020202020204" pitchFamily="34" charset="0"/>
              <a:buChar char="•"/>
            </a:pPr>
            <a:r>
              <a:rPr lang="en-GB" sz="2400" dirty="0"/>
              <a:t>Key </a:t>
            </a:r>
            <a:r>
              <a:rPr lang="en-GB" sz="2400" b="1" dirty="0">
                <a:solidFill>
                  <a:srgbClr val="0033CC"/>
                </a:solidFill>
              </a:rPr>
              <a:t>components and innovations </a:t>
            </a:r>
            <a:r>
              <a:rPr lang="en-GB" sz="2400" dirty="0"/>
              <a:t>of the Project; </a:t>
            </a:r>
            <a:endParaRPr lang="en-GB" sz="2400" dirty="0" smtClean="0"/>
          </a:p>
          <a:p>
            <a:pPr lvl="0"/>
            <a:endParaRPr lang="en-SG" sz="2400" dirty="0"/>
          </a:p>
          <a:p>
            <a:pPr marL="285750" lvl="0" indent="-285750">
              <a:buFont typeface="Arial" panose="020B0604020202020204" pitchFamily="34" charset="0"/>
              <a:buChar char="•"/>
            </a:pPr>
            <a:r>
              <a:rPr lang="en-GB" sz="2400" dirty="0"/>
              <a:t>How the Project could </a:t>
            </a:r>
            <a:r>
              <a:rPr lang="en-GB" sz="2400" b="1" dirty="0">
                <a:solidFill>
                  <a:srgbClr val="0033CC"/>
                </a:solidFill>
              </a:rPr>
              <a:t>address the challenge </a:t>
            </a:r>
            <a:r>
              <a:rPr lang="en-GB" sz="2400" b="1" dirty="0" smtClean="0">
                <a:solidFill>
                  <a:srgbClr val="0033CC"/>
                </a:solidFill>
              </a:rPr>
              <a:t>statement</a:t>
            </a:r>
          </a:p>
          <a:p>
            <a:pPr lvl="0"/>
            <a:endParaRPr lang="en-SG" sz="2400" dirty="0"/>
          </a:p>
          <a:p>
            <a:pPr marL="285750" lvl="0" indent="-285750">
              <a:buFont typeface="Arial" panose="020B0604020202020204" pitchFamily="34" charset="0"/>
              <a:buChar char="•"/>
            </a:pPr>
            <a:r>
              <a:rPr lang="en-GB" sz="2400" dirty="0"/>
              <a:t>Summary of the </a:t>
            </a:r>
            <a:r>
              <a:rPr lang="en-GB" sz="2400" b="1" dirty="0">
                <a:solidFill>
                  <a:srgbClr val="0033CC"/>
                </a:solidFill>
              </a:rPr>
              <a:t>implementation plan, </a:t>
            </a:r>
            <a:r>
              <a:rPr lang="en-GB" sz="2400" b="1" dirty="0" smtClean="0">
                <a:solidFill>
                  <a:srgbClr val="0033CC"/>
                </a:solidFill>
              </a:rPr>
              <a:t>deployment plan, timelines </a:t>
            </a:r>
            <a:r>
              <a:rPr lang="en-GB" sz="2400" b="1" dirty="0">
                <a:solidFill>
                  <a:srgbClr val="0033CC"/>
                </a:solidFill>
              </a:rPr>
              <a:t>and milestones</a:t>
            </a:r>
            <a:r>
              <a:rPr lang="en-GB" sz="2400" dirty="0"/>
              <a:t> of the Project; </a:t>
            </a:r>
            <a:r>
              <a:rPr lang="en-GB" sz="2400" dirty="0" smtClean="0"/>
              <a:t>and</a:t>
            </a:r>
          </a:p>
          <a:p>
            <a:pPr lvl="0"/>
            <a:endParaRPr lang="en-SG" sz="2400" dirty="0"/>
          </a:p>
          <a:p>
            <a:pPr marL="285750" lvl="0" indent="-285750">
              <a:buFont typeface="Arial" panose="020B0604020202020204" pitchFamily="34" charset="0"/>
              <a:buChar char="•"/>
            </a:pPr>
            <a:r>
              <a:rPr lang="en-GB" sz="2400" dirty="0"/>
              <a:t>Summary of the </a:t>
            </a:r>
            <a:r>
              <a:rPr lang="en-GB" sz="2400" b="1" dirty="0">
                <a:solidFill>
                  <a:srgbClr val="0033CC"/>
                </a:solidFill>
              </a:rPr>
              <a:t>evaluation framework and KPIs </a:t>
            </a:r>
            <a:r>
              <a:rPr lang="en-GB" sz="2400" dirty="0"/>
              <a:t>to track for the Project.</a:t>
            </a:r>
            <a:endParaRPr lang="en-SG" sz="2400" dirty="0"/>
          </a:p>
        </p:txBody>
      </p:sp>
    </p:spTree>
    <p:extLst>
      <p:ext uri="{BB962C8B-B14F-4D97-AF65-F5344CB8AC3E}">
        <p14:creationId xmlns:p14="http://schemas.microsoft.com/office/powerpoint/2010/main" val="2944176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Additional Guidance (1) </a:t>
            </a:r>
            <a:endParaRPr lang="en-SG" b="1" dirty="0"/>
          </a:p>
        </p:txBody>
      </p:sp>
      <p:sp>
        <p:nvSpPr>
          <p:cNvPr id="3" name="Rectangle 2"/>
          <p:cNvSpPr/>
          <p:nvPr/>
        </p:nvSpPr>
        <p:spPr>
          <a:xfrm>
            <a:off x="395536" y="1268760"/>
            <a:ext cx="8496944" cy="5078313"/>
          </a:xfrm>
          <a:prstGeom prst="rect">
            <a:avLst/>
          </a:prstGeom>
        </p:spPr>
        <p:txBody>
          <a:bodyPr wrap="square">
            <a:spAutoFit/>
          </a:bodyPr>
          <a:lstStyle/>
          <a:p>
            <a:pPr lvl="0"/>
            <a:r>
              <a:rPr lang="en-GB" b="1" dirty="0">
                <a:solidFill>
                  <a:srgbClr val="0033CC"/>
                </a:solidFill>
              </a:rPr>
              <a:t>Roles and </a:t>
            </a:r>
            <a:r>
              <a:rPr lang="en-GB" b="1" dirty="0" smtClean="0">
                <a:solidFill>
                  <a:srgbClr val="0033CC"/>
                </a:solidFill>
              </a:rPr>
              <a:t>Responsibilities</a:t>
            </a:r>
          </a:p>
          <a:p>
            <a:pPr lvl="0"/>
            <a:endParaRPr lang="en-GB" dirty="0" smtClean="0"/>
          </a:p>
          <a:p>
            <a:pPr marL="285750" lvl="0" indent="-285750">
              <a:buFont typeface="Arial" panose="020B0604020202020204" pitchFamily="34" charset="0"/>
              <a:buChar char="•"/>
            </a:pPr>
            <a:r>
              <a:rPr lang="en-SG" dirty="0" smtClean="0"/>
              <a:t>The </a:t>
            </a:r>
            <a:r>
              <a:rPr lang="en-SG" dirty="0"/>
              <a:t>roles and responsibilities of every Member of the Project Team must be clearly specified. </a:t>
            </a:r>
            <a:r>
              <a:rPr lang="en-SG" dirty="0" smtClean="0"/>
              <a:t> </a:t>
            </a:r>
          </a:p>
          <a:p>
            <a:pPr lvl="0"/>
            <a:endParaRPr lang="en-SG" dirty="0" smtClean="0"/>
          </a:p>
          <a:p>
            <a:pPr lvl="0"/>
            <a:r>
              <a:rPr lang="en-GB" b="1" dirty="0" smtClean="0">
                <a:solidFill>
                  <a:srgbClr val="0033CC"/>
                </a:solidFill>
              </a:rPr>
              <a:t>Proposed Solution(s)</a:t>
            </a:r>
          </a:p>
          <a:p>
            <a:pPr lvl="0"/>
            <a:endParaRPr lang="en-GB" dirty="0"/>
          </a:p>
          <a:p>
            <a:pPr marL="285750" lvl="0" indent="-285750">
              <a:buFont typeface="Arial" panose="020B0604020202020204" pitchFamily="34" charset="0"/>
              <a:buChar char="•"/>
            </a:pPr>
            <a:r>
              <a:rPr lang="en-GB" dirty="0" smtClean="0"/>
              <a:t>To articulate </a:t>
            </a:r>
            <a:r>
              <a:rPr lang="en-GB" dirty="0"/>
              <a:t>in detail their </a:t>
            </a:r>
            <a:r>
              <a:rPr lang="en-GB" dirty="0" smtClean="0"/>
              <a:t>proposed solution and how it can achieve the targeted outcomes/KPIs. </a:t>
            </a:r>
          </a:p>
          <a:p>
            <a:pPr marL="285750" lvl="0" indent="-285750">
              <a:buFont typeface="Arial" panose="020B0604020202020204" pitchFamily="34" charset="0"/>
              <a:buChar char="•"/>
            </a:pPr>
            <a:r>
              <a:rPr lang="en-GB" dirty="0" smtClean="0"/>
              <a:t>Project </a:t>
            </a:r>
            <a:r>
              <a:rPr lang="en-GB" dirty="0"/>
              <a:t>Teams will be expected to test-bed the proposed solution at the implementation phase if awarded the Grant. </a:t>
            </a:r>
            <a:endParaRPr lang="en-GB" dirty="0" smtClean="0"/>
          </a:p>
          <a:p>
            <a:pPr marL="285750" lvl="0" indent="-285750">
              <a:buFont typeface="Arial" panose="020B0604020202020204" pitchFamily="34" charset="0"/>
              <a:buChar char="•"/>
            </a:pPr>
            <a:r>
              <a:rPr lang="en-GB" dirty="0" smtClean="0"/>
              <a:t>Expected </a:t>
            </a:r>
            <a:r>
              <a:rPr lang="en-GB" dirty="0"/>
              <a:t>to ensure the safety and well-being of </a:t>
            </a:r>
            <a:r>
              <a:rPr lang="en-GB" dirty="0" smtClean="0"/>
              <a:t>persons </a:t>
            </a:r>
            <a:r>
              <a:rPr lang="en-GB" dirty="0"/>
              <a:t>involved in any activity conducted in relation to the NIC is not compromised in any manner </a:t>
            </a:r>
            <a:r>
              <a:rPr lang="en-GB" dirty="0" smtClean="0"/>
              <a:t>whatsoever</a:t>
            </a:r>
            <a:r>
              <a:rPr lang="en-GB" dirty="0"/>
              <a:t>.</a:t>
            </a:r>
            <a:endParaRPr lang="en-SG" dirty="0"/>
          </a:p>
          <a:p>
            <a:endParaRPr lang="en-SG" dirty="0"/>
          </a:p>
          <a:p>
            <a:pPr lvl="0"/>
            <a:r>
              <a:rPr lang="en-SG" b="1" dirty="0">
                <a:solidFill>
                  <a:srgbClr val="0033CC"/>
                </a:solidFill>
              </a:rPr>
              <a:t>Implementation </a:t>
            </a:r>
            <a:r>
              <a:rPr lang="en-SG" b="1" dirty="0" smtClean="0">
                <a:solidFill>
                  <a:srgbClr val="0033CC"/>
                </a:solidFill>
              </a:rPr>
              <a:t>Plan</a:t>
            </a:r>
            <a:endParaRPr lang="en-GB" b="1" dirty="0" smtClean="0">
              <a:solidFill>
                <a:srgbClr val="0033CC"/>
              </a:solidFill>
            </a:endParaRPr>
          </a:p>
          <a:p>
            <a:pPr lvl="0"/>
            <a:endParaRPr lang="en-GB" dirty="0"/>
          </a:p>
          <a:p>
            <a:pPr marL="285750" lvl="0" indent="-285750">
              <a:buFont typeface="Arial" panose="020B0604020202020204" pitchFamily="34" charset="0"/>
              <a:buChar char="•"/>
            </a:pPr>
            <a:r>
              <a:rPr lang="en-GB" dirty="0" smtClean="0"/>
              <a:t>Project </a:t>
            </a:r>
            <a:r>
              <a:rPr lang="en-GB" dirty="0"/>
              <a:t>Teams are required to describe all </a:t>
            </a:r>
            <a:r>
              <a:rPr lang="en-SG" dirty="0"/>
              <a:t>implementation activities, stages, Milestones and targets</a:t>
            </a:r>
            <a:r>
              <a:rPr lang="en-SG" dirty="0" smtClean="0"/>
              <a:t>. </a:t>
            </a:r>
            <a:endParaRPr lang="en-SG" dirty="0"/>
          </a:p>
        </p:txBody>
      </p:sp>
    </p:spTree>
    <p:extLst>
      <p:ext uri="{BB962C8B-B14F-4D97-AF65-F5344CB8AC3E}">
        <p14:creationId xmlns:p14="http://schemas.microsoft.com/office/powerpoint/2010/main" val="33912868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Additional </a:t>
            </a:r>
            <a:r>
              <a:rPr lang="en-US" b="1" dirty="0" smtClean="0"/>
              <a:t>Guidance (2) </a:t>
            </a:r>
            <a:endParaRPr lang="en-SG" dirty="0"/>
          </a:p>
        </p:txBody>
      </p:sp>
      <p:sp>
        <p:nvSpPr>
          <p:cNvPr id="3" name="Rectangle 2"/>
          <p:cNvSpPr/>
          <p:nvPr/>
        </p:nvSpPr>
        <p:spPr>
          <a:xfrm>
            <a:off x="395536" y="1268760"/>
            <a:ext cx="8496944" cy="3416320"/>
          </a:xfrm>
          <a:prstGeom prst="rect">
            <a:avLst/>
          </a:prstGeom>
        </p:spPr>
        <p:txBody>
          <a:bodyPr wrap="square">
            <a:spAutoFit/>
          </a:bodyPr>
          <a:lstStyle/>
          <a:p>
            <a:pPr lvl="0"/>
            <a:r>
              <a:rPr lang="en-GB" b="1" dirty="0" smtClean="0">
                <a:solidFill>
                  <a:srgbClr val="0033CC"/>
                </a:solidFill>
              </a:rPr>
              <a:t>Deployment Plan</a:t>
            </a:r>
          </a:p>
          <a:p>
            <a:pPr lvl="0"/>
            <a:endParaRPr lang="en-GB" dirty="0" smtClean="0"/>
          </a:p>
          <a:p>
            <a:pPr marL="285750" indent="-285750">
              <a:buFont typeface="Arial" panose="020B0604020202020204" pitchFamily="34" charset="0"/>
              <a:buChar char="•"/>
            </a:pPr>
            <a:r>
              <a:rPr lang="en-US" dirty="0"/>
              <a:t>Project Teams are required to include a </a:t>
            </a:r>
            <a:r>
              <a:rPr lang="en-US" dirty="0" smtClean="0"/>
              <a:t>detailed deployment </a:t>
            </a:r>
            <a:r>
              <a:rPr lang="en-US" dirty="0"/>
              <a:t>plan as part of the Project </a:t>
            </a:r>
            <a:r>
              <a:rPr lang="en-US" dirty="0" smtClean="0"/>
              <a:t>Proposal to demonstrate scalability. </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The deployment plan should discuss scaling of </a:t>
            </a:r>
            <a:r>
              <a:rPr lang="en-US" dirty="0"/>
              <a:t>the proposed solution </a:t>
            </a:r>
            <a:r>
              <a:rPr lang="en-US" b="1" dirty="0"/>
              <a:t>with at least 5 Singapore-based </a:t>
            </a:r>
            <a:r>
              <a:rPr lang="en-US" b="1" dirty="0" err="1"/>
              <a:t>organisations</a:t>
            </a:r>
            <a:r>
              <a:rPr lang="en-US" b="1" dirty="0"/>
              <a:t> within the targeted </a:t>
            </a:r>
            <a:r>
              <a:rPr lang="en-US" b="1" dirty="0" smtClean="0"/>
              <a:t>industry</a:t>
            </a:r>
            <a:r>
              <a:rPr lang="en-US" dirty="0" smtClean="0"/>
              <a:t>.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Deployment </a:t>
            </a:r>
            <a:r>
              <a:rPr lang="en-US" dirty="0"/>
              <a:t>to </a:t>
            </a:r>
            <a:r>
              <a:rPr lang="en-US" dirty="0" smtClean="0"/>
              <a:t>the </a:t>
            </a:r>
            <a:r>
              <a:rPr lang="en-US" dirty="0"/>
              <a:t>companies </a:t>
            </a:r>
            <a:r>
              <a:rPr lang="en-US" b="1" dirty="0"/>
              <a:t>will not be funded </a:t>
            </a:r>
            <a:r>
              <a:rPr lang="en-US" dirty="0"/>
              <a:t>under this Grant. </a:t>
            </a:r>
            <a:endParaRPr lang="en-US" dirty="0" smtClean="0"/>
          </a:p>
          <a:p>
            <a:pPr marL="285750" indent="-285750">
              <a:buFont typeface="Arial" panose="020B0604020202020204" pitchFamily="34" charset="0"/>
              <a:buChar char="•"/>
            </a:pPr>
            <a:endParaRPr lang="en-US" dirty="0">
              <a:solidFill>
                <a:srgbClr val="FF0000"/>
              </a:solidFill>
            </a:endParaRPr>
          </a:p>
          <a:p>
            <a:pPr marL="285750" indent="-285750">
              <a:buFont typeface="Arial" panose="020B0604020202020204" pitchFamily="34" charset="0"/>
              <a:buChar char="•"/>
            </a:pPr>
            <a:r>
              <a:rPr lang="en-GB" dirty="0"/>
              <a:t>The 5 Singapore-based organisations must </a:t>
            </a:r>
            <a:r>
              <a:rPr lang="en-GB" b="1" dirty="0"/>
              <a:t>endorse the Project Proposal</a:t>
            </a:r>
            <a:r>
              <a:rPr lang="en-GB" dirty="0"/>
              <a:t>, but are not required to commit to the actual scaling of the </a:t>
            </a:r>
            <a:r>
              <a:rPr lang="en-GB" dirty="0" smtClean="0"/>
              <a:t>solutions.</a:t>
            </a:r>
            <a:endParaRPr lang="en-SG" dirty="0">
              <a:solidFill>
                <a:srgbClr val="FF0000"/>
              </a:solidFill>
            </a:endParaRPr>
          </a:p>
        </p:txBody>
      </p:sp>
    </p:spTree>
    <p:extLst>
      <p:ext uri="{BB962C8B-B14F-4D97-AF65-F5344CB8AC3E}">
        <p14:creationId xmlns:p14="http://schemas.microsoft.com/office/powerpoint/2010/main" val="33107983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Mandatory </a:t>
            </a:r>
            <a:r>
              <a:rPr lang="en-US" b="1" dirty="0" smtClean="0"/>
              <a:t>KPIs (1)</a:t>
            </a:r>
            <a:endParaRPr lang="en-SG" dirty="0"/>
          </a:p>
        </p:txBody>
      </p:sp>
      <p:sp>
        <p:nvSpPr>
          <p:cNvPr id="3" name="Rectangle 2"/>
          <p:cNvSpPr/>
          <p:nvPr/>
        </p:nvSpPr>
        <p:spPr>
          <a:xfrm>
            <a:off x="395536" y="1555626"/>
            <a:ext cx="8496944" cy="3385542"/>
          </a:xfrm>
          <a:prstGeom prst="rect">
            <a:avLst/>
          </a:prstGeom>
        </p:spPr>
        <p:txBody>
          <a:bodyPr wrap="square">
            <a:spAutoFit/>
          </a:bodyPr>
          <a:lstStyle/>
          <a:p>
            <a:pPr lvl="0"/>
            <a:r>
              <a:rPr lang="en-GB" sz="2000" b="1" dirty="0" smtClean="0">
                <a:solidFill>
                  <a:srgbClr val="0033CC"/>
                </a:solidFill>
              </a:rPr>
              <a:t>Productivity</a:t>
            </a:r>
          </a:p>
          <a:p>
            <a:pPr lvl="0"/>
            <a:endParaRPr lang="en-GB" sz="2000" dirty="0" smtClean="0"/>
          </a:p>
          <a:p>
            <a:pPr marL="285750" indent="-285750">
              <a:buFont typeface="Arial" panose="020B0604020202020204" pitchFamily="34" charset="0"/>
              <a:buChar char="•"/>
            </a:pPr>
            <a:r>
              <a:rPr lang="en-US" sz="2000" dirty="0"/>
              <a:t>Project Teams should show a </a:t>
            </a:r>
            <a:r>
              <a:rPr lang="en-US" sz="2000" u="sng" dirty="0"/>
              <a:t>productivity improvement of 50% from the existing baseline</a:t>
            </a:r>
            <a:r>
              <a:rPr lang="en-US" sz="2000" dirty="0"/>
              <a:t> applicable to the Implementation Partner</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This is measured using </a:t>
            </a:r>
            <a:r>
              <a:rPr lang="en-US" sz="2000" u="sng" dirty="0"/>
              <a:t>output per older </a:t>
            </a:r>
            <a:r>
              <a:rPr lang="en-US" sz="2000" u="sng" dirty="0" smtClean="0"/>
              <a:t>worker</a:t>
            </a:r>
            <a:r>
              <a:rPr lang="en-US" sz="2000" dirty="0" smtClean="0"/>
              <a:t>, </a:t>
            </a:r>
            <a:r>
              <a:rPr lang="en-US" sz="2000" dirty="0"/>
              <a:t>which can be expressed in terms of </a:t>
            </a:r>
            <a:r>
              <a:rPr lang="en-US" sz="2000" b="1" dirty="0"/>
              <a:t>physical quantities </a:t>
            </a:r>
            <a:r>
              <a:rPr lang="en-US" sz="2000" dirty="0"/>
              <a:t>(e.g. numbers of customers served, number of books printed) or </a:t>
            </a:r>
            <a:r>
              <a:rPr lang="en-US" sz="2000" b="1" dirty="0"/>
              <a:t>operational efficiency </a:t>
            </a:r>
            <a:r>
              <a:rPr lang="en-US" sz="2000" dirty="0"/>
              <a:t>etc. </a:t>
            </a:r>
            <a:endParaRPr lang="en-US" sz="2000" dirty="0" smtClean="0"/>
          </a:p>
          <a:p>
            <a:pPr marL="285750" indent="-285750">
              <a:buFont typeface="Arial" panose="020B0604020202020204" pitchFamily="34" charset="0"/>
              <a:buChar char="•"/>
            </a:pPr>
            <a:endParaRPr lang="en-GB" dirty="0"/>
          </a:p>
          <a:p>
            <a:endParaRPr lang="en-SG" dirty="0"/>
          </a:p>
          <a:p>
            <a:endParaRPr lang="en-US" dirty="0"/>
          </a:p>
        </p:txBody>
      </p:sp>
    </p:spTree>
    <p:extLst>
      <p:ext uri="{BB962C8B-B14F-4D97-AF65-F5344CB8AC3E}">
        <p14:creationId xmlns:p14="http://schemas.microsoft.com/office/powerpoint/2010/main" val="30170809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Mandatory </a:t>
            </a:r>
            <a:r>
              <a:rPr lang="en-US" b="1" dirty="0" smtClean="0"/>
              <a:t>KPIs (2)</a:t>
            </a:r>
            <a:endParaRPr lang="en-SG" dirty="0"/>
          </a:p>
        </p:txBody>
      </p:sp>
      <p:sp>
        <p:nvSpPr>
          <p:cNvPr id="3" name="Rectangle 2"/>
          <p:cNvSpPr/>
          <p:nvPr/>
        </p:nvSpPr>
        <p:spPr>
          <a:xfrm>
            <a:off x="323528" y="1340769"/>
            <a:ext cx="8568952" cy="2523768"/>
          </a:xfrm>
          <a:prstGeom prst="rect">
            <a:avLst/>
          </a:prstGeom>
        </p:spPr>
        <p:txBody>
          <a:bodyPr wrap="square">
            <a:spAutoFit/>
          </a:bodyPr>
          <a:lstStyle/>
          <a:p>
            <a:pPr lvl="0"/>
            <a:r>
              <a:rPr lang="en-US" sz="2000" b="1" dirty="0">
                <a:solidFill>
                  <a:srgbClr val="0033CC"/>
                </a:solidFill>
              </a:rPr>
              <a:t>Proportion of older workers aged 65 years and above in Implementation Partner</a:t>
            </a:r>
          </a:p>
          <a:p>
            <a:endParaRPr lang="en-US" sz="2000" dirty="0"/>
          </a:p>
          <a:p>
            <a:pPr marL="285750" indent="-285750">
              <a:buFont typeface="Arial" panose="020B0604020202020204" pitchFamily="34" charset="0"/>
              <a:buChar char="•"/>
            </a:pPr>
            <a:r>
              <a:rPr lang="en-US" sz="2000" dirty="0"/>
              <a:t>Project Teams should achieve </a:t>
            </a:r>
            <a:r>
              <a:rPr lang="en-US" sz="2000" u="sng" dirty="0"/>
              <a:t>more than 50% improvement from the existing baseline </a:t>
            </a:r>
            <a:r>
              <a:rPr lang="en-US" sz="2000" dirty="0"/>
              <a:t>applicable to the Implementation Partner.</a:t>
            </a:r>
            <a:r>
              <a:rPr lang="en-GB" sz="2000" dirty="0"/>
              <a:t> </a:t>
            </a:r>
          </a:p>
          <a:p>
            <a:pPr marL="285750" indent="-285750">
              <a:buFont typeface="Arial" panose="020B0604020202020204" pitchFamily="34" charset="0"/>
              <a:buChar char="•"/>
            </a:pPr>
            <a:endParaRPr lang="en-GB" sz="2000" dirty="0"/>
          </a:p>
          <a:p>
            <a:pPr algn="ctr"/>
            <a:r>
              <a:rPr lang="en-GB" sz="2000" dirty="0"/>
              <a:t>Table 1: Proportion of Older Workers Aged 65 Years and Above by Industry</a:t>
            </a:r>
            <a:endParaRPr lang="en-SG" sz="2000" dirty="0"/>
          </a:p>
          <a:p>
            <a:endParaRPr lang="en-SG" dirty="0"/>
          </a:p>
        </p:txBody>
      </p:sp>
      <p:graphicFrame>
        <p:nvGraphicFramePr>
          <p:cNvPr id="5" name="Table 4"/>
          <p:cNvGraphicFramePr>
            <a:graphicFrameLocks noGrp="1"/>
          </p:cNvGraphicFramePr>
          <p:nvPr>
            <p:extLst>
              <p:ext uri="{D42A27DB-BD31-4B8C-83A1-F6EECF244321}">
                <p14:modId xmlns:p14="http://schemas.microsoft.com/office/powerpoint/2010/main" val="2605907504"/>
              </p:ext>
            </p:extLst>
          </p:nvPr>
        </p:nvGraphicFramePr>
        <p:xfrm>
          <a:off x="1043608" y="3617808"/>
          <a:ext cx="6984776" cy="2763520"/>
        </p:xfrm>
        <a:graphic>
          <a:graphicData uri="http://schemas.openxmlformats.org/drawingml/2006/table">
            <a:tbl>
              <a:tblPr firstRow="1" bandRow="1">
                <a:tableStyleId>{F5AB1C69-6EDB-4FF4-983F-18BD219EF322}</a:tableStyleId>
              </a:tblPr>
              <a:tblGrid>
                <a:gridCol w="3240360"/>
                <a:gridCol w="3744416"/>
              </a:tblGrid>
              <a:tr h="370840">
                <a:tc>
                  <a:txBody>
                    <a:bodyPr/>
                    <a:lstStyle/>
                    <a:p>
                      <a:pPr algn="ctr"/>
                      <a:r>
                        <a:rPr lang="en-US" dirty="0" smtClean="0">
                          <a:solidFill>
                            <a:schemeClr val="tx1"/>
                          </a:solidFill>
                        </a:rPr>
                        <a:t>Industry</a:t>
                      </a:r>
                      <a:endParaRPr lang="en-SG"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dirty="0" smtClean="0">
                          <a:solidFill>
                            <a:schemeClr val="tx1"/>
                          </a:solidFill>
                        </a:rPr>
                        <a:t>Baseline Proportion</a:t>
                      </a:r>
                      <a:r>
                        <a:rPr lang="en-US" baseline="0" dirty="0" smtClean="0">
                          <a:solidFill>
                            <a:schemeClr val="tx1"/>
                          </a:solidFill>
                        </a:rPr>
                        <a:t> of Older Workers Aged 65 Years and Above (%)</a:t>
                      </a:r>
                      <a:endParaRPr lang="en-SG"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solidFill>
                            <a:schemeClr val="tx1"/>
                          </a:solidFill>
                        </a:rPr>
                        <a:t>Overall (Across Sectors)</a:t>
                      </a:r>
                      <a:endParaRPr lang="en-SG"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5.4</a:t>
                      </a:r>
                      <a:endParaRPr lang="en-SG"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solidFill>
                            <a:schemeClr val="tx1"/>
                          </a:solidFill>
                        </a:rPr>
                        <a:t>Wholesale</a:t>
                      </a:r>
                      <a:r>
                        <a:rPr lang="en-US" baseline="0" dirty="0" smtClean="0">
                          <a:solidFill>
                            <a:schemeClr val="tx1"/>
                          </a:solidFill>
                        </a:rPr>
                        <a:t> &amp; Retail Trade</a:t>
                      </a:r>
                      <a:endParaRPr lang="en-SG"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5.5</a:t>
                      </a:r>
                      <a:endParaRPr lang="en-SG"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solidFill>
                            <a:schemeClr val="tx1"/>
                          </a:solidFill>
                        </a:rPr>
                        <a:t>Transportation &amp; Storage</a:t>
                      </a:r>
                      <a:endParaRPr lang="en-SG"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7.0</a:t>
                      </a:r>
                      <a:endParaRPr lang="en-SG"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solidFill>
                            <a:schemeClr val="tx1"/>
                          </a:solidFill>
                        </a:rPr>
                        <a:t>Accommodation</a:t>
                      </a:r>
                      <a:r>
                        <a:rPr lang="en-US" baseline="0" dirty="0" smtClean="0">
                          <a:solidFill>
                            <a:schemeClr val="tx1"/>
                          </a:solidFill>
                        </a:rPr>
                        <a:t> &amp; Food Services</a:t>
                      </a:r>
                      <a:endParaRPr lang="en-SG"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11.1</a:t>
                      </a:r>
                      <a:endParaRPr lang="en-SG"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solidFill>
                            <a:schemeClr val="tx1"/>
                          </a:solidFill>
                        </a:rPr>
                        <a:t>Health &amp; Social Services</a:t>
                      </a:r>
                      <a:endParaRPr lang="en-SG"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4.6</a:t>
                      </a:r>
                      <a:endParaRPr lang="en-SG"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539349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Mandatory KPIs (3)</a:t>
            </a:r>
            <a:endParaRPr lang="en-SG" b="1" dirty="0"/>
          </a:p>
        </p:txBody>
      </p:sp>
      <p:sp>
        <p:nvSpPr>
          <p:cNvPr id="5" name="Rectangle 4"/>
          <p:cNvSpPr/>
          <p:nvPr/>
        </p:nvSpPr>
        <p:spPr>
          <a:xfrm>
            <a:off x="395536" y="1490008"/>
            <a:ext cx="8496944" cy="1938992"/>
          </a:xfrm>
          <a:prstGeom prst="rect">
            <a:avLst/>
          </a:prstGeom>
        </p:spPr>
        <p:txBody>
          <a:bodyPr wrap="square">
            <a:spAutoFit/>
          </a:bodyPr>
          <a:lstStyle/>
          <a:p>
            <a:pPr lvl="0"/>
            <a:r>
              <a:rPr lang="en-US" sz="2000" b="1" dirty="0">
                <a:solidFill>
                  <a:srgbClr val="0033CC"/>
                </a:solidFill>
              </a:rPr>
              <a:t>Sustenance or improvement in function/physical health of older </a:t>
            </a:r>
            <a:r>
              <a:rPr lang="en-US" sz="2000" b="1" dirty="0" smtClean="0">
                <a:solidFill>
                  <a:srgbClr val="0033CC"/>
                </a:solidFill>
              </a:rPr>
              <a:t>workers</a:t>
            </a:r>
          </a:p>
          <a:p>
            <a:pPr lvl="0"/>
            <a:endParaRPr lang="en-GB" sz="2000" dirty="0" smtClean="0"/>
          </a:p>
          <a:p>
            <a:pPr marL="285750" indent="-285750">
              <a:buFont typeface="Arial" panose="020B0604020202020204" pitchFamily="34" charset="0"/>
              <a:buChar char="•"/>
            </a:pPr>
            <a:r>
              <a:rPr lang="en-US" sz="2000" dirty="0"/>
              <a:t>Project Teams should show that the </a:t>
            </a:r>
            <a:r>
              <a:rPr lang="en-US" sz="2000" u="sng" dirty="0"/>
              <a:t>function or physical health of older workers are maintained or enhanced</a:t>
            </a:r>
            <a:r>
              <a:rPr lang="en-US" sz="2000" dirty="0"/>
              <a:t>. Project Teams should consider the </a:t>
            </a:r>
            <a:r>
              <a:rPr lang="en-US" sz="2000" b="1" dirty="0"/>
              <a:t>health issues </a:t>
            </a:r>
            <a:r>
              <a:rPr lang="en-US" sz="2000" dirty="0"/>
              <a:t>relevant to the jobs or industries that the older workers are working in. </a:t>
            </a:r>
          </a:p>
        </p:txBody>
      </p:sp>
    </p:spTree>
    <p:extLst>
      <p:ext uri="{BB962C8B-B14F-4D97-AF65-F5344CB8AC3E}">
        <p14:creationId xmlns:p14="http://schemas.microsoft.com/office/powerpoint/2010/main" val="41708486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t>Programme</a:t>
            </a:r>
            <a:endParaRPr lang="en-SG" b="1" dirty="0"/>
          </a:p>
        </p:txBody>
      </p:sp>
      <p:sp>
        <p:nvSpPr>
          <p:cNvPr id="8" name="TextBox 7"/>
          <p:cNvSpPr txBox="1"/>
          <p:nvPr/>
        </p:nvSpPr>
        <p:spPr>
          <a:xfrm>
            <a:off x="301598" y="1484784"/>
            <a:ext cx="8468056" cy="4708981"/>
          </a:xfrm>
          <a:prstGeom prst="rect">
            <a:avLst/>
          </a:prstGeom>
          <a:noFill/>
        </p:spPr>
        <p:txBody>
          <a:bodyPr wrap="square" rtlCol="0">
            <a:spAutoFit/>
          </a:bodyPr>
          <a:lstStyle/>
          <a:p>
            <a:pPr marL="457200" indent="-457200" algn="just" fontAlgn="t">
              <a:buFont typeface="Arial" panose="020B0604020202020204" pitchFamily="34" charset="0"/>
              <a:buChar char="•"/>
            </a:pPr>
            <a:r>
              <a:rPr lang="en-US" sz="2000" b="1" dirty="0" smtClean="0">
                <a:solidFill>
                  <a:srgbClr val="0033CC"/>
                </a:solidFill>
                <a:latin typeface="Calibri" panose="020F0502020204030204" pitchFamily="34" charset="0"/>
                <a:cs typeface="Calibri" panose="020F0502020204030204" pitchFamily="34" charset="0"/>
              </a:rPr>
              <a:t>National Innovation Challenge on Active and Confident Ageing</a:t>
            </a:r>
          </a:p>
          <a:p>
            <a:pPr algn="just" fontAlgn="t"/>
            <a:endParaRPr lang="en-US" sz="2000" dirty="0" smtClean="0">
              <a:latin typeface="Calibri" panose="020F0502020204030204" pitchFamily="34" charset="0"/>
              <a:cs typeface="Calibri" panose="020F0502020204030204" pitchFamily="34" charset="0"/>
            </a:endParaRPr>
          </a:p>
          <a:p>
            <a:pPr marL="457200" indent="-457200" algn="just" fontAlgn="t">
              <a:buFont typeface="Arial" panose="020B0604020202020204" pitchFamily="34" charset="0"/>
              <a:buChar char="•"/>
            </a:pPr>
            <a:r>
              <a:rPr lang="en-US" sz="2000" b="1" dirty="0" smtClean="0">
                <a:solidFill>
                  <a:srgbClr val="0033CC"/>
                </a:solidFill>
                <a:latin typeface="Calibri" panose="020F0502020204030204" pitchFamily="34" charset="0"/>
                <a:cs typeface="Calibri" panose="020F0502020204030204" pitchFamily="34" charset="0"/>
              </a:rPr>
              <a:t>Ageless Workplaces Innovation Grant</a:t>
            </a:r>
          </a:p>
          <a:p>
            <a:pPr marL="914400" lvl="1" indent="-457200" algn="just" fontAlgn="t">
              <a:buFont typeface="Arial" panose="020B0604020202020204" pitchFamily="34" charset="0"/>
              <a:buChar char="•"/>
            </a:pPr>
            <a:r>
              <a:rPr lang="en-US" sz="2000" dirty="0" smtClean="0">
                <a:latin typeface="Calibri" panose="020F0502020204030204" pitchFamily="34" charset="0"/>
                <a:cs typeface="Calibri" panose="020F0502020204030204" pitchFamily="34" charset="0"/>
              </a:rPr>
              <a:t>Challenge Statement </a:t>
            </a:r>
          </a:p>
          <a:p>
            <a:pPr marL="914400" lvl="1" indent="-457200" algn="just" fontAlgn="t">
              <a:buFont typeface="Arial" panose="020B0604020202020204" pitchFamily="34" charset="0"/>
              <a:buChar char="•"/>
            </a:pPr>
            <a:r>
              <a:rPr lang="en-US" sz="2000" dirty="0" smtClean="0">
                <a:latin typeface="Calibri" panose="020F0502020204030204" pitchFamily="34" charset="0"/>
                <a:cs typeface="Calibri" panose="020F0502020204030204" pitchFamily="34" charset="0"/>
              </a:rPr>
              <a:t>Examples of Projects</a:t>
            </a:r>
          </a:p>
          <a:p>
            <a:pPr marL="914400" lvl="1" indent="-457200" algn="just" fontAlgn="t">
              <a:buFont typeface="Arial" panose="020B0604020202020204" pitchFamily="34" charset="0"/>
              <a:buChar char="•"/>
            </a:pPr>
            <a:r>
              <a:rPr lang="en-US" sz="2000" dirty="0" smtClean="0">
                <a:latin typeface="Calibri" panose="020F0502020204030204" pitchFamily="34" charset="0"/>
                <a:cs typeface="Calibri" panose="020F0502020204030204" pitchFamily="34" charset="0"/>
              </a:rPr>
              <a:t>Eligibility</a:t>
            </a:r>
          </a:p>
          <a:p>
            <a:pPr marL="914400" lvl="1" indent="-457200" algn="just" fontAlgn="t">
              <a:buFont typeface="Arial" panose="020B0604020202020204" pitchFamily="34" charset="0"/>
              <a:buChar char="•"/>
            </a:pPr>
            <a:r>
              <a:rPr lang="en-US" sz="2000" dirty="0" smtClean="0">
                <a:latin typeface="Calibri" panose="020F0502020204030204" pitchFamily="34" charset="0"/>
                <a:cs typeface="Calibri" panose="020F0502020204030204" pitchFamily="34" charset="0"/>
              </a:rPr>
              <a:t>Project Team Composition</a:t>
            </a:r>
          </a:p>
          <a:p>
            <a:pPr marL="914400" lvl="1" indent="-457200" algn="just" fontAlgn="t">
              <a:buFont typeface="Arial" panose="020B0604020202020204" pitchFamily="34" charset="0"/>
              <a:buChar char="•"/>
            </a:pPr>
            <a:r>
              <a:rPr lang="en-US" sz="2000" dirty="0" smtClean="0">
                <a:latin typeface="Calibri" panose="020F0502020204030204" pitchFamily="34" charset="0"/>
                <a:cs typeface="Calibri" panose="020F0502020204030204" pitchFamily="34" charset="0"/>
              </a:rPr>
              <a:t>Funding</a:t>
            </a:r>
          </a:p>
          <a:p>
            <a:pPr marL="914400" lvl="1" indent="-457200" algn="just" fontAlgn="t">
              <a:buFont typeface="Arial" panose="020B0604020202020204" pitchFamily="34" charset="0"/>
              <a:buChar char="•"/>
            </a:pPr>
            <a:r>
              <a:rPr lang="en-US" sz="2000" dirty="0" smtClean="0">
                <a:latin typeface="Calibri" panose="020F0502020204030204" pitchFamily="34" charset="0"/>
                <a:cs typeface="Calibri" panose="020F0502020204030204" pitchFamily="34" charset="0"/>
              </a:rPr>
              <a:t>Project Phases</a:t>
            </a:r>
          </a:p>
          <a:p>
            <a:pPr marL="914400" lvl="1" indent="-457200" algn="just" fontAlgn="t">
              <a:buFont typeface="Arial" panose="020B0604020202020204" pitchFamily="34" charset="0"/>
              <a:buChar char="•"/>
            </a:pPr>
            <a:r>
              <a:rPr lang="en-US" sz="2000" dirty="0">
                <a:latin typeface="Calibri" panose="020F0502020204030204" pitchFamily="34" charset="0"/>
                <a:cs typeface="Calibri" panose="020F0502020204030204" pitchFamily="34" charset="0"/>
              </a:rPr>
              <a:t>Application Process</a:t>
            </a:r>
          </a:p>
          <a:p>
            <a:pPr marL="914400" lvl="1" indent="-457200" algn="just" fontAlgn="t">
              <a:buFont typeface="Arial" panose="020B0604020202020204" pitchFamily="34" charset="0"/>
              <a:buChar char="•"/>
            </a:pPr>
            <a:r>
              <a:rPr lang="en-US" sz="2000" dirty="0" smtClean="0">
                <a:latin typeface="Calibri" panose="020F0502020204030204" pitchFamily="34" charset="0"/>
                <a:cs typeface="Calibri" panose="020F0502020204030204" pitchFamily="34" charset="0"/>
              </a:rPr>
              <a:t>KPIs</a:t>
            </a:r>
          </a:p>
          <a:p>
            <a:pPr marL="914400" lvl="1" indent="-457200" algn="just" fontAlgn="t">
              <a:buFont typeface="Arial" panose="020B0604020202020204" pitchFamily="34" charset="0"/>
              <a:buChar char="•"/>
            </a:pPr>
            <a:r>
              <a:rPr lang="en-US" sz="2000" dirty="0" smtClean="0">
                <a:latin typeface="Calibri" panose="020F0502020204030204" pitchFamily="34" charset="0"/>
                <a:cs typeface="Calibri" panose="020F0502020204030204" pitchFamily="34" charset="0"/>
              </a:rPr>
              <a:t>Broad Evaluation Criteria</a:t>
            </a:r>
          </a:p>
          <a:p>
            <a:pPr marL="914400" lvl="1" indent="-457200" algn="just" fontAlgn="t">
              <a:buFont typeface="Arial" panose="020B0604020202020204" pitchFamily="34" charset="0"/>
              <a:buChar char="•"/>
            </a:pPr>
            <a:r>
              <a:rPr lang="en-US" sz="2000" dirty="0" smtClean="0">
                <a:latin typeface="Calibri" panose="020F0502020204030204" pitchFamily="34" charset="0"/>
                <a:cs typeface="Calibri" panose="020F0502020204030204" pitchFamily="34" charset="0"/>
              </a:rPr>
              <a:t>Timeline</a:t>
            </a:r>
          </a:p>
          <a:p>
            <a:pPr lvl="1" algn="just" fontAlgn="t"/>
            <a:endParaRPr lang="en-US" sz="2000" dirty="0" smtClean="0">
              <a:latin typeface="Calibri" panose="020F0502020204030204" pitchFamily="34" charset="0"/>
              <a:cs typeface="Calibri" panose="020F0502020204030204" pitchFamily="34" charset="0"/>
            </a:endParaRPr>
          </a:p>
          <a:p>
            <a:pPr marL="457200" indent="-457200" algn="just" fontAlgn="t">
              <a:buFont typeface="Arial" panose="020B0604020202020204" pitchFamily="34" charset="0"/>
              <a:buChar char="•"/>
            </a:pPr>
            <a:r>
              <a:rPr lang="en-US" sz="2000" b="1" dirty="0" smtClean="0">
                <a:solidFill>
                  <a:srgbClr val="0033CC"/>
                </a:solidFill>
                <a:latin typeface="Calibri" panose="020F0502020204030204" pitchFamily="34" charset="0"/>
                <a:cs typeface="Calibri" panose="020F0502020204030204" pitchFamily="34" charset="0"/>
              </a:rPr>
              <a:t>Q&amp;A</a:t>
            </a:r>
            <a:endParaRPr lang="en-SG" sz="2000" b="1" dirty="0">
              <a:solidFill>
                <a:srgbClr val="0033CC"/>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531146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Other KPIs</a:t>
            </a:r>
            <a:endParaRPr lang="en-SG" dirty="0"/>
          </a:p>
        </p:txBody>
      </p:sp>
      <p:sp>
        <p:nvSpPr>
          <p:cNvPr id="4" name="Rectangle 3"/>
          <p:cNvSpPr/>
          <p:nvPr/>
        </p:nvSpPr>
        <p:spPr>
          <a:xfrm>
            <a:off x="395536" y="1556792"/>
            <a:ext cx="8496944" cy="2764603"/>
          </a:xfrm>
          <a:prstGeom prst="rect">
            <a:avLst/>
          </a:prstGeom>
        </p:spPr>
        <p:txBody>
          <a:bodyPr wrap="square">
            <a:spAutoFit/>
          </a:bodyPr>
          <a:lstStyle/>
          <a:p>
            <a:pPr lvl="0"/>
            <a:r>
              <a:rPr lang="en-US" sz="2000" b="1" dirty="0"/>
              <a:t>Project Teams are to propose </a:t>
            </a:r>
            <a:r>
              <a:rPr lang="en-US" sz="2000" b="1" dirty="0">
                <a:solidFill>
                  <a:srgbClr val="0033CC"/>
                </a:solidFill>
              </a:rPr>
              <a:t>at least two other KPIs </a:t>
            </a:r>
            <a:r>
              <a:rPr lang="en-US" sz="2000" b="1" dirty="0"/>
              <a:t>to track. Possible KPIs can include:</a:t>
            </a:r>
          </a:p>
          <a:p>
            <a:pPr lvl="0"/>
            <a:endParaRPr lang="en-GB" sz="2000" dirty="0" smtClean="0"/>
          </a:p>
          <a:p>
            <a:pPr marL="285750" indent="-285750" algn="just">
              <a:lnSpc>
                <a:spcPct val="115000"/>
              </a:lnSpc>
              <a:spcAft>
                <a:spcPts val="0"/>
              </a:spcAft>
              <a:buFont typeface="Arial" panose="020B0604020202020204" pitchFamily="34" charset="0"/>
              <a:buChar char="•"/>
            </a:pPr>
            <a:r>
              <a:rPr lang="en-US" sz="2000" dirty="0">
                <a:ea typeface="SimSun"/>
                <a:cs typeface="Arial"/>
              </a:rPr>
              <a:t>Reduction in exposure to work-related hazards or risks faced</a:t>
            </a:r>
          </a:p>
          <a:p>
            <a:pPr marL="285750" indent="-285750" algn="just">
              <a:lnSpc>
                <a:spcPct val="115000"/>
              </a:lnSpc>
              <a:spcAft>
                <a:spcPts val="0"/>
              </a:spcAft>
              <a:buFont typeface="Arial" panose="020B0604020202020204" pitchFamily="34" charset="0"/>
              <a:buChar char="•"/>
            </a:pPr>
            <a:r>
              <a:rPr lang="en-US" sz="2000" dirty="0">
                <a:ea typeface="SimSun"/>
                <a:cs typeface="Arial"/>
              </a:rPr>
              <a:t>Adaptability of solution (e.g. ease of use)</a:t>
            </a:r>
          </a:p>
          <a:p>
            <a:pPr marL="285750" indent="-285750" algn="just">
              <a:lnSpc>
                <a:spcPct val="115000"/>
              </a:lnSpc>
              <a:spcAft>
                <a:spcPts val="0"/>
              </a:spcAft>
              <a:buFont typeface="Arial" panose="020B0604020202020204" pitchFamily="34" charset="0"/>
              <a:buChar char="•"/>
            </a:pPr>
            <a:r>
              <a:rPr lang="en-US" sz="2000" dirty="0">
                <a:ea typeface="SimSun"/>
                <a:cs typeface="Arial"/>
              </a:rPr>
              <a:t>Improvement in attitudes of immediate supervisors and co-workers</a:t>
            </a:r>
          </a:p>
          <a:p>
            <a:pPr marL="285750" indent="-285750" algn="just">
              <a:lnSpc>
                <a:spcPct val="115000"/>
              </a:lnSpc>
              <a:spcAft>
                <a:spcPts val="0"/>
              </a:spcAft>
              <a:buFont typeface="Arial" panose="020B0604020202020204" pitchFamily="34" charset="0"/>
              <a:buChar char="•"/>
            </a:pPr>
            <a:r>
              <a:rPr lang="en-US" sz="2000" dirty="0">
                <a:ea typeface="SimSun"/>
                <a:cs typeface="Arial"/>
              </a:rPr>
              <a:t>Improvement in work motivations</a:t>
            </a:r>
          </a:p>
          <a:p>
            <a:pPr marL="285750" indent="-285750" algn="just">
              <a:lnSpc>
                <a:spcPct val="115000"/>
              </a:lnSpc>
              <a:spcAft>
                <a:spcPts val="0"/>
              </a:spcAft>
              <a:buFont typeface="Arial" panose="020B0604020202020204" pitchFamily="34" charset="0"/>
              <a:buChar char="•"/>
            </a:pPr>
            <a:r>
              <a:rPr lang="en-US" sz="2000" dirty="0">
                <a:ea typeface="SimSun"/>
                <a:cs typeface="Arial"/>
              </a:rPr>
              <a:t>Sustained work interests and job satisfaction</a:t>
            </a:r>
          </a:p>
        </p:txBody>
      </p:sp>
    </p:spTree>
    <p:extLst>
      <p:ext uri="{BB962C8B-B14F-4D97-AF65-F5344CB8AC3E}">
        <p14:creationId xmlns:p14="http://schemas.microsoft.com/office/powerpoint/2010/main" val="40084681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Broad Evaluation Criteria</a:t>
            </a:r>
            <a:endParaRPr lang="en-SG" b="1" dirty="0">
              <a:solidFill>
                <a:srgbClr val="FF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402283370"/>
              </p:ext>
            </p:extLst>
          </p:nvPr>
        </p:nvGraphicFramePr>
        <p:xfrm>
          <a:off x="323528" y="1268760"/>
          <a:ext cx="8520045" cy="5124661"/>
        </p:xfrm>
        <a:graphic>
          <a:graphicData uri="http://schemas.openxmlformats.org/drawingml/2006/table">
            <a:tbl>
              <a:tblPr firstRow="1" firstCol="1" bandRow="1"/>
              <a:tblGrid>
                <a:gridCol w="2772580"/>
                <a:gridCol w="5747465"/>
              </a:tblGrid>
              <a:tr h="459343">
                <a:tc>
                  <a:txBody>
                    <a:bodyPr/>
                    <a:lstStyle/>
                    <a:p>
                      <a:pPr marL="457200" algn="ctr">
                        <a:spcAft>
                          <a:spcPts val="0"/>
                        </a:spcAft>
                      </a:pPr>
                      <a:r>
                        <a:rPr lang="en-GB" sz="1800" b="1" dirty="0" smtClean="0">
                          <a:effectLst/>
                          <a:latin typeface="+mn-lt"/>
                          <a:ea typeface="SimSun"/>
                          <a:cs typeface="Times New Roman"/>
                        </a:rPr>
                        <a:t>Component</a:t>
                      </a:r>
                      <a:endParaRPr lang="en-SG" sz="1800" dirty="0">
                        <a:effectLst/>
                        <a:latin typeface="+mn-lt"/>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457200" algn="ctr">
                        <a:spcAft>
                          <a:spcPts val="0"/>
                        </a:spcAft>
                      </a:pPr>
                      <a:r>
                        <a:rPr lang="en-GB" sz="1800" b="1" dirty="0">
                          <a:effectLst/>
                          <a:latin typeface="+mn-lt"/>
                          <a:ea typeface="SimSun"/>
                          <a:cs typeface="Times New Roman"/>
                        </a:rPr>
                        <a:t>Evaluation Criteria</a:t>
                      </a:r>
                      <a:endParaRPr lang="en-SG" sz="1800" dirty="0">
                        <a:effectLst/>
                        <a:latin typeface="+mn-lt"/>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r>
              <a:tr h="1067738">
                <a:tc>
                  <a:txBody>
                    <a:bodyPr/>
                    <a:lstStyle/>
                    <a:p>
                      <a:pPr marL="457200">
                        <a:spcAft>
                          <a:spcPts val="0"/>
                        </a:spcAft>
                      </a:pPr>
                      <a:r>
                        <a:rPr lang="en-GB" sz="1800" dirty="0">
                          <a:effectLst/>
                          <a:latin typeface="+mn-lt"/>
                          <a:ea typeface="SimSun"/>
                          <a:cs typeface="Times New Roman"/>
                        </a:rPr>
                        <a:t>Grant Requirements</a:t>
                      </a:r>
                      <a:endParaRPr lang="en-SG" sz="1800" dirty="0">
                        <a:effectLst/>
                        <a:latin typeface="+mn-lt"/>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0"/>
                        </a:spcAft>
                        <a:buFont typeface="Symbol"/>
                        <a:buChar char=""/>
                      </a:pPr>
                      <a:r>
                        <a:rPr lang="en-US" sz="1800" dirty="0" smtClean="0">
                          <a:effectLst/>
                          <a:latin typeface="+mn-lt"/>
                          <a:ea typeface="SimSun"/>
                          <a:cs typeface="Times New Roman"/>
                        </a:rPr>
                        <a:t>Proposal Abstract and Project Proposal</a:t>
                      </a:r>
                      <a:r>
                        <a:rPr lang="en-GB" sz="1800" dirty="0" smtClean="0">
                          <a:effectLst/>
                          <a:latin typeface="+mn-lt"/>
                          <a:ea typeface="SimSun"/>
                          <a:cs typeface="Times New Roman"/>
                        </a:rPr>
                        <a:t> </a:t>
                      </a:r>
                      <a:r>
                        <a:rPr lang="en-GB" sz="1800" dirty="0">
                          <a:effectLst/>
                          <a:latin typeface="+mn-lt"/>
                          <a:ea typeface="SimSun"/>
                          <a:cs typeface="Times New Roman"/>
                        </a:rPr>
                        <a:t>Submission</a:t>
                      </a:r>
                      <a:endParaRPr lang="en-SG" sz="1800" dirty="0">
                        <a:effectLst/>
                        <a:latin typeface="+mn-lt"/>
                        <a:ea typeface="SimSun"/>
                        <a:cs typeface="Times New Roman"/>
                      </a:endParaRPr>
                    </a:p>
                    <a:p>
                      <a:pPr marL="342900" lvl="0" indent="-342900" algn="just">
                        <a:spcAft>
                          <a:spcPts val="0"/>
                        </a:spcAft>
                        <a:buFont typeface="Symbol"/>
                        <a:buChar char=""/>
                      </a:pPr>
                      <a:r>
                        <a:rPr lang="en-GB" sz="1800" dirty="0">
                          <a:effectLst/>
                          <a:latin typeface="+mn-lt"/>
                          <a:ea typeface="SimSun"/>
                          <a:cs typeface="Times New Roman"/>
                        </a:rPr>
                        <a:t>Locally-Based Project &amp; Team Lead</a:t>
                      </a:r>
                      <a:endParaRPr lang="en-SG" sz="1800" dirty="0">
                        <a:effectLst/>
                        <a:latin typeface="+mn-lt"/>
                        <a:ea typeface="SimSun"/>
                        <a:cs typeface="Times New Roman"/>
                      </a:endParaRPr>
                    </a:p>
                    <a:p>
                      <a:pPr marL="342900" lvl="0" indent="-342900" algn="just">
                        <a:spcAft>
                          <a:spcPts val="0"/>
                        </a:spcAft>
                        <a:buFont typeface="Symbol"/>
                        <a:buChar char=""/>
                      </a:pPr>
                      <a:r>
                        <a:rPr lang="en-GB" sz="1800" dirty="0" smtClean="0">
                          <a:effectLst/>
                          <a:latin typeface="+mn-lt"/>
                          <a:ea typeface="SimSun"/>
                          <a:cs typeface="Times New Roman"/>
                        </a:rPr>
                        <a:t>Project Team composition</a:t>
                      </a:r>
                      <a:endParaRPr lang="en-SG" sz="1800" dirty="0">
                        <a:effectLst/>
                        <a:latin typeface="+mn-lt"/>
                        <a:ea typeface="SimSun"/>
                        <a:cs typeface="Times New Roman"/>
                      </a:endParaRPr>
                    </a:p>
                    <a:p>
                      <a:pPr marL="342900" lvl="0" indent="-342900" algn="just">
                        <a:spcAft>
                          <a:spcPts val="0"/>
                        </a:spcAft>
                        <a:buFont typeface="Symbol"/>
                        <a:buChar char=""/>
                      </a:pPr>
                      <a:r>
                        <a:rPr lang="en-GB" sz="1800" dirty="0" smtClean="0">
                          <a:effectLst/>
                          <a:latin typeface="+mn-lt"/>
                          <a:ea typeface="SimSun"/>
                          <a:cs typeface="Times New Roman"/>
                        </a:rPr>
                        <a:t>Addressed the challenge </a:t>
                      </a:r>
                      <a:r>
                        <a:rPr lang="en-GB" sz="1800" dirty="0">
                          <a:effectLst/>
                          <a:latin typeface="+mn-lt"/>
                          <a:ea typeface="SimSun"/>
                          <a:cs typeface="Times New Roman"/>
                        </a:rPr>
                        <a:t>s</a:t>
                      </a:r>
                      <a:r>
                        <a:rPr lang="en-GB" sz="1800" dirty="0" smtClean="0">
                          <a:effectLst/>
                          <a:latin typeface="+mn-lt"/>
                          <a:ea typeface="SimSun"/>
                          <a:cs typeface="Times New Roman"/>
                        </a:rPr>
                        <a:t>tatement</a:t>
                      </a:r>
                      <a:endParaRPr lang="en-SG" sz="1800" dirty="0">
                        <a:effectLst/>
                        <a:latin typeface="+mn-lt"/>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3869">
                <a:tc>
                  <a:txBody>
                    <a:bodyPr/>
                    <a:lstStyle/>
                    <a:p>
                      <a:pPr marL="457200">
                        <a:spcAft>
                          <a:spcPts val="0"/>
                        </a:spcAft>
                      </a:pPr>
                      <a:r>
                        <a:rPr lang="en-GB" sz="1800">
                          <a:effectLst/>
                          <a:latin typeface="+mn-lt"/>
                          <a:ea typeface="SimSun"/>
                          <a:cs typeface="Times New Roman"/>
                        </a:rPr>
                        <a:t>General</a:t>
                      </a:r>
                      <a:endParaRPr lang="en-SG" sz="1800">
                        <a:effectLst/>
                        <a:latin typeface="+mn-lt"/>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0"/>
                        </a:spcAft>
                        <a:buFont typeface="Symbol"/>
                        <a:buChar char=""/>
                      </a:pPr>
                      <a:r>
                        <a:rPr lang="en-GB" sz="1800" dirty="0" smtClean="0">
                          <a:effectLst/>
                          <a:latin typeface="+mn-lt"/>
                          <a:ea typeface="SimSun"/>
                          <a:cs typeface="Times New Roman"/>
                        </a:rPr>
                        <a:t>Project Proposal submission</a:t>
                      </a:r>
                    </a:p>
                    <a:p>
                      <a:pPr marL="342900" lvl="0" indent="-342900" algn="just">
                        <a:spcAft>
                          <a:spcPts val="0"/>
                        </a:spcAft>
                        <a:buFont typeface="Symbol"/>
                        <a:buChar char=""/>
                      </a:pPr>
                      <a:r>
                        <a:rPr lang="en-GB" sz="1800" dirty="0" smtClean="0">
                          <a:effectLst/>
                          <a:latin typeface="+mn-lt"/>
                          <a:ea typeface="SimSun"/>
                          <a:cs typeface="Times New Roman"/>
                        </a:rPr>
                        <a:t>Background of Team Lead</a:t>
                      </a:r>
                      <a:endParaRPr lang="en-SG" sz="1800" dirty="0" smtClean="0">
                        <a:effectLst/>
                        <a:latin typeface="+mn-lt"/>
                        <a:ea typeface="SimSun"/>
                        <a:cs typeface="Times New Roman"/>
                      </a:endParaRPr>
                    </a:p>
                    <a:p>
                      <a:pPr marL="342900" lvl="0" indent="-342900" algn="just">
                        <a:spcAft>
                          <a:spcPts val="0"/>
                        </a:spcAft>
                        <a:buFont typeface="Symbol"/>
                        <a:buChar char=""/>
                      </a:pPr>
                      <a:r>
                        <a:rPr lang="en-GB" sz="1800" dirty="0" smtClean="0">
                          <a:effectLst/>
                          <a:latin typeface="+mn-lt"/>
                          <a:ea typeface="SimSun"/>
                          <a:cs typeface="Times New Roman"/>
                        </a:rPr>
                        <a:t>Track </a:t>
                      </a:r>
                      <a:r>
                        <a:rPr lang="en-GB" sz="1800" dirty="0">
                          <a:effectLst/>
                          <a:latin typeface="+mn-lt"/>
                          <a:ea typeface="SimSun"/>
                          <a:cs typeface="Times New Roman"/>
                        </a:rPr>
                        <a:t>record </a:t>
                      </a:r>
                      <a:r>
                        <a:rPr lang="en-US" sz="1800" dirty="0" smtClean="0">
                          <a:effectLst/>
                          <a:latin typeface="+mn-lt"/>
                          <a:ea typeface="SimSun"/>
                          <a:cs typeface="Times New Roman"/>
                        </a:rPr>
                        <a:t>of Members of the Project Team and Implementation Partner(s)</a:t>
                      </a:r>
                      <a:endParaRPr lang="en-SG" sz="1800" dirty="0">
                        <a:effectLst/>
                        <a:latin typeface="+mn-lt"/>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0803">
                <a:tc>
                  <a:txBody>
                    <a:bodyPr/>
                    <a:lstStyle/>
                    <a:p>
                      <a:pPr marL="457200">
                        <a:spcAft>
                          <a:spcPts val="0"/>
                        </a:spcAft>
                      </a:pPr>
                      <a:r>
                        <a:rPr lang="en-GB" sz="1800">
                          <a:effectLst/>
                          <a:latin typeface="+mn-lt"/>
                          <a:ea typeface="SimSun"/>
                          <a:cs typeface="Times New Roman"/>
                        </a:rPr>
                        <a:t>Business</a:t>
                      </a:r>
                      <a:endParaRPr lang="en-SG" sz="1800">
                        <a:effectLst/>
                        <a:latin typeface="+mn-lt"/>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0"/>
                        </a:spcAft>
                        <a:buFont typeface="Symbol"/>
                        <a:buChar char=""/>
                      </a:pPr>
                      <a:r>
                        <a:rPr lang="en-GB" sz="1800" dirty="0">
                          <a:effectLst/>
                          <a:latin typeface="+mn-lt"/>
                          <a:ea typeface="SimSun"/>
                          <a:cs typeface="Times New Roman"/>
                        </a:rPr>
                        <a:t>Scalability of proposed solution </a:t>
                      </a:r>
                      <a:endParaRPr lang="en-SG" sz="1800" dirty="0">
                        <a:effectLst/>
                        <a:latin typeface="+mn-lt"/>
                        <a:ea typeface="SimSun"/>
                        <a:cs typeface="Times New Roman"/>
                      </a:endParaRPr>
                    </a:p>
                    <a:p>
                      <a:pPr marL="342900" lvl="0" indent="-342900" algn="just">
                        <a:spcAft>
                          <a:spcPts val="0"/>
                        </a:spcAft>
                        <a:buFont typeface="Symbol"/>
                        <a:buChar char=""/>
                      </a:pPr>
                      <a:r>
                        <a:rPr lang="en-GB" sz="1800" dirty="0">
                          <a:effectLst/>
                          <a:latin typeface="+mn-lt"/>
                          <a:ea typeface="SimSun"/>
                          <a:cs typeface="Times New Roman"/>
                        </a:rPr>
                        <a:t>Sustainability of proposed solution </a:t>
                      </a:r>
                      <a:endParaRPr lang="en-SG" sz="1800" dirty="0">
                        <a:effectLst/>
                        <a:latin typeface="+mn-lt"/>
                        <a:ea typeface="SimSun"/>
                        <a:cs typeface="Times New Roman"/>
                      </a:endParaRPr>
                    </a:p>
                    <a:p>
                      <a:pPr marL="342900" lvl="0" indent="-342900" algn="just">
                        <a:spcAft>
                          <a:spcPts val="0"/>
                        </a:spcAft>
                        <a:buFont typeface="Symbol"/>
                        <a:buChar char=""/>
                      </a:pPr>
                      <a:r>
                        <a:rPr lang="en-GB" sz="1800" dirty="0">
                          <a:effectLst/>
                          <a:latin typeface="+mn-lt"/>
                          <a:ea typeface="SimSun"/>
                          <a:cs typeface="Times New Roman"/>
                        </a:rPr>
                        <a:t>Innovativeness of proposed solution</a:t>
                      </a:r>
                      <a:endParaRPr lang="en-SG" sz="1800" dirty="0">
                        <a:effectLst/>
                        <a:latin typeface="+mn-lt"/>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4228">
                <a:tc>
                  <a:txBody>
                    <a:bodyPr/>
                    <a:lstStyle/>
                    <a:p>
                      <a:pPr marL="457200">
                        <a:spcAft>
                          <a:spcPts val="0"/>
                        </a:spcAft>
                      </a:pPr>
                      <a:r>
                        <a:rPr lang="en-GB" sz="1800">
                          <a:effectLst/>
                          <a:latin typeface="+mn-lt"/>
                          <a:ea typeface="SimSun"/>
                          <a:cs typeface="Times New Roman"/>
                        </a:rPr>
                        <a:t>Performance</a:t>
                      </a:r>
                      <a:endParaRPr lang="en-SG" sz="1800">
                        <a:effectLst/>
                        <a:latin typeface="+mn-lt"/>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0"/>
                        </a:spcAft>
                        <a:buFont typeface="Symbol"/>
                        <a:buChar char=""/>
                      </a:pPr>
                      <a:r>
                        <a:rPr lang="en-GB" sz="1800" dirty="0">
                          <a:effectLst/>
                          <a:latin typeface="+mn-lt"/>
                          <a:ea typeface="SimSun"/>
                          <a:cs typeface="Times New Roman"/>
                        </a:rPr>
                        <a:t>Proposed </a:t>
                      </a:r>
                      <a:r>
                        <a:rPr lang="en-GB" sz="1800" dirty="0" smtClean="0">
                          <a:effectLst/>
                          <a:latin typeface="+mn-lt"/>
                          <a:ea typeface="SimSun"/>
                          <a:cs typeface="Times New Roman"/>
                        </a:rPr>
                        <a:t>model/prototype/programme</a:t>
                      </a:r>
                    </a:p>
                    <a:p>
                      <a:pPr marL="342900" lvl="0" indent="-342900" algn="just">
                        <a:spcAft>
                          <a:spcPts val="0"/>
                        </a:spcAft>
                        <a:buFont typeface="Symbol"/>
                        <a:buChar char=""/>
                      </a:pPr>
                      <a:r>
                        <a:rPr lang="en-GB" sz="1800" dirty="0" smtClean="0">
                          <a:effectLst/>
                          <a:latin typeface="+mn-lt"/>
                          <a:ea typeface="SimSun"/>
                          <a:cs typeface="Times New Roman"/>
                        </a:rPr>
                        <a:t>Proposed </a:t>
                      </a:r>
                      <a:r>
                        <a:rPr lang="en-GB" sz="1800" dirty="0">
                          <a:effectLst/>
                          <a:latin typeface="+mn-lt"/>
                          <a:ea typeface="SimSun"/>
                          <a:cs typeface="Times New Roman"/>
                        </a:rPr>
                        <a:t>outcomes </a:t>
                      </a:r>
                      <a:endParaRPr lang="en-SG" sz="1800" dirty="0">
                        <a:effectLst/>
                        <a:latin typeface="+mn-lt"/>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99158">
                <a:tc>
                  <a:txBody>
                    <a:bodyPr/>
                    <a:lstStyle/>
                    <a:p>
                      <a:pPr marL="457200">
                        <a:spcAft>
                          <a:spcPts val="0"/>
                        </a:spcAft>
                      </a:pPr>
                      <a:r>
                        <a:rPr lang="en-GB" sz="1800" dirty="0">
                          <a:effectLst/>
                          <a:latin typeface="+mn-lt"/>
                          <a:ea typeface="SimSun"/>
                          <a:cs typeface="Times New Roman"/>
                        </a:rPr>
                        <a:t>Implementation</a:t>
                      </a:r>
                      <a:endParaRPr lang="en-SG" sz="1800" dirty="0">
                        <a:effectLst/>
                        <a:latin typeface="+mn-lt"/>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0"/>
                        </a:spcAft>
                        <a:buFont typeface="Symbol"/>
                        <a:buChar char=""/>
                      </a:pPr>
                      <a:r>
                        <a:rPr lang="en-GB" sz="1800" dirty="0">
                          <a:effectLst/>
                          <a:latin typeface="+mn-lt"/>
                          <a:ea typeface="SimSun"/>
                          <a:cs typeface="Times New Roman"/>
                        </a:rPr>
                        <a:t>Project feasibility in the local context</a:t>
                      </a:r>
                      <a:endParaRPr lang="en-SG" sz="1800" dirty="0">
                        <a:effectLst/>
                        <a:latin typeface="+mn-lt"/>
                        <a:ea typeface="SimSun"/>
                        <a:cs typeface="Times New Roman"/>
                      </a:endParaRPr>
                    </a:p>
                    <a:p>
                      <a:pPr marL="342900" lvl="0" indent="-342900" algn="just">
                        <a:spcAft>
                          <a:spcPts val="0"/>
                        </a:spcAft>
                        <a:buFont typeface="Symbol"/>
                        <a:buChar char=""/>
                      </a:pPr>
                      <a:r>
                        <a:rPr lang="en-GB" sz="1800" dirty="0">
                          <a:effectLst/>
                          <a:latin typeface="+mn-lt"/>
                          <a:ea typeface="SimSun"/>
                          <a:cs typeface="Times New Roman"/>
                        </a:rPr>
                        <a:t>Clear implementation plans with demonstrable outcomes in field pilot stage</a:t>
                      </a:r>
                      <a:endParaRPr lang="en-SG" sz="1800" dirty="0">
                        <a:effectLst/>
                        <a:latin typeface="+mn-lt"/>
                        <a:ea typeface="SimSun"/>
                        <a:cs typeface="Times New Roman"/>
                      </a:endParaRPr>
                    </a:p>
                    <a:p>
                      <a:pPr marL="342900" lvl="0" indent="-342900" algn="just">
                        <a:spcAft>
                          <a:spcPts val="0"/>
                        </a:spcAft>
                        <a:buFont typeface="Symbol"/>
                        <a:buChar char=""/>
                      </a:pPr>
                      <a:r>
                        <a:rPr lang="en-GB" sz="1800" dirty="0">
                          <a:effectLst/>
                          <a:latin typeface="+mn-lt"/>
                          <a:ea typeface="SimSun"/>
                          <a:cs typeface="Times New Roman"/>
                        </a:rPr>
                        <a:t>Reasonableness of funding request and charges</a:t>
                      </a:r>
                      <a:endParaRPr lang="en-SG" sz="1800" dirty="0">
                        <a:effectLst/>
                        <a:latin typeface="+mn-lt"/>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556086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Timeline</a:t>
            </a:r>
            <a:endParaRPr lang="en-SG" b="1" dirty="0"/>
          </a:p>
        </p:txBody>
      </p:sp>
      <p:graphicFrame>
        <p:nvGraphicFramePr>
          <p:cNvPr id="3" name="Table 2"/>
          <p:cNvGraphicFramePr>
            <a:graphicFrameLocks noGrp="1"/>
          </p:cNvGraphicFramePr>
          <p:nvPr>
            <p:extLst>
              <p:ext uri="{D42A27DB-BD31-4B8C-83A1-F6EECF244321}">
                <p14:modId xmlns:p14="http://schemas.microsoft.com/office/powerpoint/2010/main" val="2056562772"/>
              </p:ext>
            </p:extLst>
          </p:nvPr>
        </p:nvGraphicFramePr>
        <p:xfrm>
          <a:off x="395536" y="1484784"/>
          <a:ext cx="8280920" cy="5040563"/>
        </p:xfrm>
        <a:graphic>
          <a:graphicData uri="http://schemas.openxmlformats.org/drawingml/2006/table">
            <a:tbl>
              <a:tblPr firstRow="1" firstCol="1" bandRow="1"/>
              <a:tblGrid>
                <a:gridCol w="5304377"/>
                <a:gridCol w="2976543"/>
              </a:tblGrid>
              <a:tr h="671118">
                <a:tc>
                  <a:txBody>
                    <a:bodyPr/>
                    <a:lstStyle/>
                    <a:p>
                      <a:pPr algn="just">
                        <a:lnSpc>
                          <a:spcPct val="115000"/>
                        </a:lnSpc>
                        <a:spcAft>
                          <a:spcPts val="0"/>
                        </a:spcAft>
                      </a:pPr>
                      <a:r>
                        <a:rPr lang="en-GB" sz="2000" b="1" dirty="0">
                          <a:effectLst/>
                          <a:latin typeface="+mn-lt"/>
                          <a:ea typeface="SimSun"/>
                          <a:cs typeface="Arial"/>
                        </a:rPr>
                        <a:t>Activity</a:t>
                      </a:r>
                      <a:endParaRPr lang="en-SG" sz="2000" dirty="0">
                        <a:effectLst/>
                        <a:latin typeface="+mn-lt"/>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lnSpc>
                          <a:spcPct val="115000"/>
                        </a:lnSpc>
                        <a:spcAft>
                          <a:spcPts val="0"/>
                        </a:spcAft>
                      </a:pPr>
                      <a:r>
                        <a:rPr lang="en-GB" sz="2000" b="1">
                          <a:effectLst/>
                          <a:latin typeface="+mn-lt"/>
                          <a:ea typeface="SimSun"/>
                          <a:cs typeface="Arial"/>
                        </a:rPr>
                        <a:t>Date</a:t>
                      </a:r>
                      <a:endParaRPr lang="en-SG" sz="2000">
                        <a:effectLst/>
                        <a:latin typeface="+mn-lt"/>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671118">
                <a:tc>
                  <a:txBody>
                    <a:bodyPr/>
                    <a:lstStyle/>
                    <a:p>
                      <a:pPr algn="just">
                        <a:lnSpc>
                          <a:spcPct val="115000"/>
                        </a:lnSpc>
                        <a:spcAft>
                          <a:spcPts val="0"/>
                        </a:spcAft>
                      </a:pPr>
                      <a:r>
                        <a:rPr lang="en-GB" sz="2000" dirty="0">
                          <a:effectLst/>
                          <a:latin typeface="+mn-lt"/>
                          <a:ea typeface="SimSun"/>
                          <a:cs typeface="Arial"/>
                        </a:rPr>
                        <a:t>Call for Grant </a:t>
                      </a:r>
                      <a:r>
                        <a:rPr lang="en-GB" sz="2000" dirty="0" smtClean="0">
                          <a:effectLst/>
                          <a:latin typeface="+mn-lt"/>
                          <a:ea typeface="SimSun"/>
                          <a:cs typeface="Arial"/>
                        </a:rPr>
                        <a:t>Proposals</a:t>
                      </a:r>
                      <a:endParaRPr lang="en-SG" sz="2000" dirty="0">
                        <a:effectLst/>
                        <a:latin typeface="+mn-lt"/>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2000" kern="1200" dirty="0" smtClean="0">
                          <a:solidFill>
                            <a:srgbClr val="000000"/>
                          </a:solidFill>
                          <a:effectLst/>
                          <a:latin typeface="+mn-lt"/>
                          <a:ea typeface="SimSun"/>
                          <a:cs typeface="Arial"/>
                        </a:rPr>
                        <a:t>May 2016</a:t>
                      </a:r>
                      <a:endParaRPr lang="en-SG" sz="2000" dirty="0">
                        <a:effectLst/>
                        <a:latin typeface="+mn-lt"/>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1118">
                <a:tc>
                  <a:txBody>
                    <a:bodyPr/>
                    <a:lstStyle/>
                    <a:p>
                      <a:pPr algn="just">
                        <a:lnSpc>
                          <a:spcPct val="115000"/>
                        </a:lnSpc>
                        <a:spcAft>
                          <a:spcPts val="0"/>
                        </a:spcAft>
                      </a:pPr>
                      <a:r>
                        <a:rPr lang="en-GB" sz="2000" dirty="0" smtClean="0">
                          <a:effectLst/>
                          <a:latin typeface="+mn-lt"/>
                          <a:ea typeface="SimSun"/>
                          <a:cs typeface="Arial"/>
                        </a:rPr>
                        <a:t>Public Briefing </a:t>
                      </a:r>
                      <a:endParaRPr lang="en-SG" sz="2000" dirty="0">
                        <a:effectLst/>
                        <a:latin typeface="+mn-lt"/>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2000" dirty="0" smtClean="0">
                          <a:effectLst/>
                          <a:latin typeface="+mn-lt"/>
                          <a:ea typeface="SimSun"/>
                          <a:cs typeface="Arial"/>
                        </a:rPr>
                        <a:t>26 May 2016 (Thurs)</a:t>
                      </a:r>
                      <a:endParaRPr lang="en-SG" sz="2000" dirty="0">
                        <a:effectLst/>
                        <a:latin typeface="+mn-lt"/>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1118">
                <a:tc>
                  <a:txBody>
                    <a:bodyPr/>
                    <a:lstStyle/>
                    <a:p>
                      <a:pPr algn="just">
                        <a:lnSpc>
                          <a:spcPct val="115000"/>
                        </a:lnSpc>
                        <a:spcAft>
                          <a:spcPts val="0"/>
                        </a:spcAft>
                      </a:pPr>
                      <a:r>
                        <a:rPr lang="en-US" sz="2000" dirty="0" smtClean="0">
                          <a:effectLst/>
                          <a:latin typeface="+mn-lt"/>
                          <a:ea typeface="SimSun"/>
                          <a:cs typeface="Arial"/>
                        </a:rPr>
                        <a:t>Industry Networking</a:t>
                      </a:r>
                      <a:endParaRPr lang="en-SG" sz="2000" dirty="0">
                        <a:effectLst/>
                        <a:latin typeface="+mn-lt"/>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2000" dirty="0" smtClean="0">
                          <a:solidFill>
                            <a:srgbClr val="FF0000"/>
                          </a:solidFill>
                          <a:effectLst/>
                          <a:latin typeface="+mn-lt"/>
                          <a:ea typeface="SimSun"/>
                          <a:cs typeface="Arial"/>
                        </a:rPr>
                        <a:t>10 </a:t>
                      </a:r>
                      <a:r>
                        <a:rPr lang="en-US" sz="2000" dirty="0" smtClean="0">
                          <a:solidFill>
                            <a:srgbClr val="FF0000"/>
                          </a:solidFill>
                          <a:effectLst/>
                          <a:latin typeface="+mn-lt"/>
                          <a:ea typeface="SimSun"/>
                          <a:cs typeface="Arial"/>
                        </a:rPr>
                        <a:t>June 2016 </a:t>
                      </a:r>
                      <a:r>
                        <a:rPr lang="en-US" sz="2000" dirty="0" smtClean="0">
                          <a:solidFill>
                            <a:srgbClr val="FF0000"/>
                          </a:solidFill>
                          <a:effectLst/>
                          <a:latin typeface="+mn-lt"/>
                          <a:ea typeface="SimSun"/>
                          <a:cs typeface="Arial"/>
                        </a:rPr>
                        <a:t>(Latest)</a:t>
                      </a:r>
                      <a:endParaRPr lang="en-SG" sz="2000" dirty="0">
                        <a:solidFill>
                          <a:srgbClr val="FF0000"/>
                        </a:solidFill>
                        <a:effectLst/>
                        <a:latin typeface="+mn-lt"/>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1118">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GB" sz="2000" dirty="0">
                          <a:effectLst/>
                          <a:latin typeface="+mn-lt"/>
                          <a:ea typeface="SimSun"/>
                          <a:cs typeface="Arial"/>
                        </a:rPr>
                        <a:t>Deadline for </a:t>
                      </a:r>
                      <a:r>
                        <a:rPr lang="en-GB" sz="2000" dirty="0" smtClean="0">
                          <a:effectLst/>
                          <a:latin typeface="+mn-lt"/>
                          <a:ea typeface="SimSun"/>
                          <a:cs typeface="Arial"/>
                        </a:rPr>
                        <a:t>Submission of Proposal Abstract</a:t>
                      </a:r>
                      <a:endParaRPr lang="en-SG" sz="2000" dirty="0">
                        <a:effectLst/>
                        <a:latin typeface="+mn-lt"/>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2000" kern="1200" dirty="0" smtClean="0">
                          <a:solidFill>
                            <a:srgbClr val="000000"/>
                          </a:solidFill>
                          <a:effectLst/>
                          <a:latin typeface="+mn-lt"/>
                          <a:ea typeface="SimSun"/>
                          <a:cs typeface="Arial"/>
                        </a:rPr>
                        <a:t>22 July </a:t>
                      </a:r>
                      <a:r>
                        <a:rPr lang="en-GB" sz="2000" kern="1200" dirty="0">
                          <a:solidFill>
                            <a:srgbClr val="000000"/>
                          </a:solidFill>
                          <a:effectLst/>
                          <a:latin typeface="+mn-lt"/>
                          <a:ea typeface="SimSun"/>
                          <a:cs typeface="Arial"/>
                        </a:rPr>
                        <a:t>2016 (Fri)</a:t>
                      </a:r>
                      <a:endParaRPr lang="en-SG" sz="2000" dirty="0">
                        <a:effectLst/>
                        <a:latin typeface="+mn-lt"/>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1118">
                <a:tc>
                  <a:txBody>
                    <a:bodyPr/>
                    <a:lstStyle/>
                    <a:p>
                      <a:pPr algn="just">
                        <a:lnSpc>
                          <a:spcPct val="115000"/>
                        </a:lnSpc>
                        <a:spcAft>
                          <a:spcPts val="0"/>
                        </a:spcAft>
                      </a:pPr>
                      <a:r>
                        <a:rPr lang="en-GB" sz="2000" dirty="0">
                          <a:effectLst/>
                          <a:latin typeface="+mn-lt"/>
                          <a:ea typeface="SimSun"/>
                          <a:cs typeface="Arial"/>
                        </a:rPr>
                        <a:t>Deadline for Submission of Project Proposal</a:t>
                      </a:r>
                      <a:endParaRPr lang="en-SG" sz="2000" dirty="0">
                        <a:effectLst/>
                        <a:latin typeface="+mn-lt"/>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2000" kern="1200" dirty="0" smtClean="0">
                          <a:solidFill>
                            <a:srgbClr val="000000"/>
                          </a:solidFill>
                          <a:effectLst/>
                          <a:latin typeface="+mn-lt"/>
                          <a:ea typeface="SimSun"/>
                          <a:cs typeface="Arial"/>
                        </a:rPr>
                        <a:t>30 September 2016 (Fri)</a:t>
                      </a:r>
                      <a:endParaRPr lang="en-SG" sz="2000" dirty="0">
                        <a:effectLst/>
                        <a:latin typeface="+mn-lt"/>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3855">
                <a:tc>
                  <a:txBody>
                    <a:bodyPr/>
                    <a:lstStyle/>
                    <a:p>
                      <a:pPr algn="just">
                        <a:lnSpc>
                          <a:spcPct val="115000"/>
                        </a:lnSpc>
                        <a:spcAft>
                          <a:spcPts val="0"/>
                        </a:spcAft>
                      </a:pPr>
                      <a:r>
                        <a:rPr lang="en-GB" sz="2000" dirty="0">
                          <a:effectLst/>
                          <a:latin typeface="+mn-lt"/>
                          <a:ea typeface="SimSun"/>
                          <a:cs typeface="Arial"/>
                        </a:rPr>
                        <a:t>Announcement of </a:t>
                      </a:r>
                      <a:r>
                        <a:rPr lang="en-GB" sz="2000" dirty="0" smtClean="0">
                          <a:effectLst/>
                          <a:latin typeface="+mn-lt"/>
                          <a:ea typeface="SimSun"/>
                          <a:cs typeface="Arial"/>
                        </a:rPr>
                        <a:t>Results</a:t>
                      </a:r>
                      <a:endParaRPr lang="en-SG" sz="2000" dirty="0">
                        <a:effectLst/>
                        <a:latin typeface="+mn-lt"/>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2000" kern="1200" dirty="0">
                          <a:solidFill>
                            <a:srgbClr val="000000"/>
                          </a:solidFill>
                          <a:effectLst/>
                          <a:latin typeface="+mn-lt"/>
                          <a:ea typeface="SimSun"/>
                          <a:cs typeface="Arial"/>
                        </a:rPr>
                        <a:t>By </a:t>
                      </a:r>
                      <a:r>
                        <a:rPr lang="en-GB" sz="2000" kern="1200" dirty="0" smtClean="0">
                          <a:solidFill>
                            <a:srgbClr val="000000"/>
                          </a:solidFill>
                          <a:effectLst/>
                          <a:latin typeface="+mn-lt"/>
                          <a:ea typeface="SimSun"/>
                          <a:cs typeface="Arial"/>
                        </a:rPr>
                        <a:t>December </a:t>
                      </a:r>
                      <a:r>
                        <a:rPr lang="en-GB" sz="2000" kern="1200" dirty="0">
                          <a:solidFill>
                            <a:srgbClr val="000000"/>
                          </a:solidFill>
                          <a:effectLst/>
                          <a:latin typeface="+mn-lt"/>
                          <a:ea typeface="SimSun"/>
                          <a:cs typeface="Arial"/>
                        </a:rPr>
                        <a:t>2016</a:t>
                      </a:r>
                      <a:endParaRPr lang="en-SG" sz="2000" dirty="0">
                        <a:effectLst/>
                        <a:latin typeface="+mn-lt"/>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666771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Industry Networking</a:t>
            </a:r>
            <a:endParaRPr lang="en-SG" b="1" dirty="0"/>
          </a:p>
        </p:txBody>
      </p:sp>
      <p:sp>
        <p:nvSpPr>
          <p:cNvPr id="3" name="Rectangle 2"/>
          <p:cNvSpPr/>
          <p:nvPr/>
        </p:nvSpPr>
        <p:spPr>
          <a:xfrm>
            <a:off x="395536" y="1556792"/>
            <a:ext cx="8496944" cy="3477875"/>
          </a:xfrm>
          <a:prstGeom prst="rect">
            <a:avLst/>
          </a:prstGeom>
        </p:spPr>
        <p:txBody>
          <a:bodyPr wrap="square">
            <a:spAutoFit/>
          </a:bodyPr>
          <a:lstStyle/>
          <a:p>
            <a:pPr lvl="0"/>
            <a:r>
              <a:rPr lang="en-US" sz="2000" b="1" dirty="0" smtClean="0">
                <a:solidFill>
                  <a:srgbClr val="0033CC"/>
                </a:solidFill>
              </a:rPr>
              <a:t>Industry networking</a:t>
            </a:r>
          </a:p>
          <a:p>
            <a:pPr lvl="0"/>
            <a:endParaRPr lang="en-US" sz="2000" b="1" dirty="0"/>
          </a:p>
          <a:p>
            <a:pPr lvl="0"/>
            <a:r>
              <a:rPr lang="en-US" sz="2000" dirty="0" smtClean="0"/>
              <a:t>There will be an industry networking session on </a:t>
            </a:r>
            <a:r>
              <a:rPr lang="en-US" sz="2000" b="1" dirty="0" smtClean="0">
                <a:solidFill>
                  <a:srgbClr val="0033CC"/>
                </a:solidFill>
              </a:rPr>
              <a:t>10 June 2016, 2:00pm</a:t>
            </a:r>
            <a:r>
              <a:rPr lang="en-US" sz="2000" dirty="0"/>
              <a:t> </a:t>
            </a:r>
            <a:r>
              <a:rPr lang="en-US" sz="2000" dirty="0" smtClean="0"/>
              <a:t>at </a:t>
            </a:r>
            <a:r>
              <a:rPr lang="en-US" sz="2000" b="1" dirty="0" smtClean="0">
                <a:solidFill>
                  <a:srgbClr val="0033CC"/>
                </a:solidFill>
              </a:rPr>
              <a:t>60 </a:t>
            </a:r>
            <a:r>
              <a:rPr lang="en-US" sz="2000" b="1" dirty="0" err="1" smtClean="0">
                <a:solidFill>
                  <a:srgbClr val="0033CC"/>
                </a:solidFill>
              </a:rPr>
              <a:t>Paya</a:t>
            </a:r>
            <a:r>
              <a:rPr lang="en-US" sz="2000" b="1" dirty="0" smtClean="0">
                <a:solidFill>
                  <a:srgbClr val="0033CC"/>
                </a:solidFill>
              </a:rPr>
              <a:t> </a:t>
            </a:r>
            <a:r>
              <a:rPr lang="en-US" sz="2000" b="1" dirty="0" err="1" smtClean="0">
                <a:solidFill>
                  <a:srgbClr val="0033CC"/>
                </a:solidFill>
              </a:rPr>
              <a:t>Lebar</a:t>
            </a:r>
            <a:r>
              <a:rPr lang="en-US" sz="2000" b="1" dirty="0" smtClean="0">
                <a:solidFill>
                  <a:srgbClr val="0033CC"/>
                </a:solidFill>
              </a:rPr>
              <a:t> Road, </a:t>
            </a:r>
            <a:r>
              <a:rPr lang="en-US" sz="2000" b="1" dirty="0" smtClean="0">
                <a:solidFill>
                  <a:srgbClr val="0033CC"/>
                </a:solidFill>
              </a:rPr>
              <a:t>#13-45, </a:t>
            </a:r>
            <a:r>
              <a:rPr lang="en-US" sz="2000" b="1" dirty="0" err="1" smtClean="0">
                <a:solidFill>
                  <a:srgbClr val="0033CC"/>
                </a:solidFill>
              </a:rPr>
              <a:t>Paya</a:t>
            </a:r>
            <a:r>
              <a:rPr lang="en-US" sz="2000" b="1" dirty="0" smtClean="0">
                <a:solidFill>
                  <a:srgbClr val="0033CC"/>
                </a:solidFill>
              </a:rPr>
              <a:t> </a:t>
            </a:r>
            <a:r>
              <a:rPr lang="en-US" sz="2000" b="1" dirty="0" err="1" smtClean="0">
                <a:solidFill>
                  <a:srgbClr val="0033CC"/>
                </a:solidFill>
              </a:rPr>
              <a:t>Lebar</a:t>
            </a:r>
            <a:r>
              <a:rPr lang="en-US" sz="2000" b="1" dirty="0" smtClean="0">
                <a:solidFill>
                  <a:srgbClr val="0033CC"/>
                </a:solidFill>
              </a:rPr>
              <a:t> Square Lobby 2, </a:t>
            </a:r>
            <a:r>
              <a:rPr lang="en-US" sz="2000" b="1" dirty="0" smtClean="0">
                <a:solidFill>
                  <a:srgbClr val="0033CC"/>
                </a:solidFill>
              </a:rPr>
              <a:t>S(409051</a:t>
            </a:r>
            <a:r>
              <a:rPr lang="en-US" sz="2000" b="1" dirty="0" smtClean="0">
                <a:solidFill>
                  <a:srgbClr val="0033CC"/>
                </a:solidFill>
              </a:rPr>
              <a:t>)</a:t>
            </a:r>
            <a:r>
              <a:rPr lang="en-US" sz="2000" dirty="0" smtClean="0"/>
              <a:t>.</a:t>
            </a:r>
            <a:r>
              <a:rPr lang="en-US" sz="2000" b="1" dirty="0" smtClean="0">
                <a:solidFill>
                  <a:srgbClr val="FF0000"/>
                </a:solidFill>
              </a:rPr>
              <a:t> </a:t>
            </a:r>
            <a:endParaRPr lang="en-GB" sz="2000" dirty="0" smtClean="0"/>
          </a:p>
          <a:p>
            <a:pPr lvl="0"/>
            <a:endParaRPr lang="en-GB" sz="2000" dirty="0"/>
          </a:p>
          <a:p>
            <a:pPr lvl="0"/>
            <a:r>
              <a:rPr lang="en-GB" sz="2000" dirty="0" smtClean="0"/>
              <a:t>Participants who would like to attend and/or </a:t>
            </a:r>
            <a:r>
              <a:rPr lang="en-GB" sz="2000" b="1" dirty="0" smtClean="0">
                <a:solidFill>
                  <a:srgbClr val="0033CC"/>
                </a:solidFill>
              </a:rPr>
              <a:t>present their ideas </a:t>
            </a:r>
            <a:r>
              <a:rPr lang="en-GB" sz="2000" dirty="0" smtClean="0"/>
              <a:t>during the industry networking session, please contact NIC(PO) at </a:t>
            </a:r>
            <a:r>
              <a:rPr lang="en-GB" sz="2000" dirty="0" smtClean="0">
                <a:hlinkClick r:id="rId2"/>
              </a:rPr>
              <a:t>NIC_Ageing@moh.gov.sg</a:t>
            </a:r>
            <a:r>
              <a:rPr lang="en-GB" sz="2000" dirty="0" smtClean="0"/>
              <a:t> by </a:t>
            </a:r>
            <a:r>
              <a:rPr lang="en-GB" sz="2000" b="1" dirty="0" smtClean="0"/>
              <a:t>3 June 2016, 5:00pm</a:t>
            </a:r>
            <a:r>
              <a:rPr lang="en-GB" sz="2000" dirty="0" smtClean="0"/>
              <a:t>.</a:t>
            </a:r>
          </a:p>
          <a:p>
            <a:pPr lvl="0"/>
            <a:endParaRPr lang="en-GB" sz="2000" dirty="0"/>
          </a:p>
          <a:p>
            <a:pPr lvl="0"/>
            <a:r>
              <a:rPr lang="en-GB" sz="2000" dirty="0" smtClean="0"/>
              <a:t>Note: Participants can work with any suitable company(s) and need not limit their partnerships to the companies listed on the e-marketplace.</a:t>
            </a:r>
          </a:p>
        </p:txBody>
      </p:sp>
    </p:spTree>
    <p:extLst>
      <p:ext uri="{BB962C8B-B14F-4D97-AF65-F5344CB8AC3E}">
        <p14:creationId xmlns:p14="http://schemas.microsoft.com/office/powerpoint/2010/main" val="30637686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Questions?</a:t>
            </a:r>
            <a:endParaRPr lang="en-SG" b="1" dirty="0"/>
          </a:p>
        </p:txBody>
      </p:sp>
      <p:sp>
        <p:nvSpPr>
          <p:cNvPr id="4" name="TextBox 3"/>
          <p:cNvSpPr txBox="1"/>
          <p:nvPr/>
        </p:nvSpPr>
        <p:spPr>
          <a:xfrm>
            <a:off x="395536" y="2204864"/>
            <a:ext cx="8244408" cy="1661993"/>
          </a:xfrm>
          <a:prstGeom prst="rect">
            <a:avLst/>
          </a:prstGeom>
          <a:noFill/>
        </p:spPr>
        <p:txBody>
          <a:bodyPr wrap="square" rtlCol="0">
            <a:spAutoFit/>
          </a:bodyPr>
          <a:lstStyle/>
          <a:p>
            <a:pPr algn="ctr"/>
            <a:r>
              <a:rPr lang="en-GB" sz="3400" dirty="0"/>
              <a:t>For enquiries, please email </a:t>
            </a:r>
            <a:r>
              <a:rPr lang="en-GB" sz="3400" u="sng" dirty="0">
                <a:hlinkClick r:id="rId2"/>
              </a:rPr>
              <a:t>NIC_Ageing@moh.gov.sg</a:t>
            </a:r>
            <a:endParaRPr lang="en-SG" sz="3400" dirty="0"/>
          </a:p>
          <a:p>
            <a:pPr algn="ctr"/>
            <a:endParaRPr lang="en-SG" sz="3400" dirty="0"/>
          </a:p>
        </p:txBody>
      </p:sp>
    </p:spTree>
    <p:extLst>
      <p:ext uri="{BB962C8B-B14F-4D97-AF65-F5344CB8AC3E}">
        <p14:creationId xmlns:p14="http://schemas.microsoft.com/office/powerpoint/2010/main" val="1852142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National Innovation Challenge on </a:t>
            </a:r>
            <a:br>
              <a:rPr lang="en-US" b="1" dirty="0" smtClean="0"/>
            </a:br>
            <a:r>
              <a:rPr lang="en-US" b="1" dirty="0" smtClean="0"/>
              <a:t>Active and Confident Ageing</a:t>
            </a:r>
            <a:endParaRPr lang="en-SG" b="1"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575" t="3644" r="5021"/>
          <a:stretch/>
        </p:blipFill>
        <p:spPr bwMode="auto">
          <a:xfrm>
            <a:off x="6372200" y="1196752"/>
            <a:ext cx="2592288" cy="52565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79512" y="1484784"/>
            <a:ext cx="6048672" cy="4708981"/>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The National Innovation Challenge (NIC) on Active and Confident Ageing was announced by Minister for Health and Chairman of the Ministerial Committee on Ageing as part of the Action Plan for Successful Ageing on 26 August 2015</a:t>
            </a:r>
            <a:endParaRPr lang="en-US" sz="2400" dirty="0"/>
          </a:p>
          <a:p>
            <a:pPr marL="285750" indent="-285750">
              <a:buFont typeface="Arial" panose="020B0604020202020204" pitchFamily="34" charset="0"/>
              <a:buChar char="•"/>
            </a:pPr>
            <a:endParaRPr lang="en-US" sz="2400" dirty="0" smtClean="0"/>
          </a:p>
          <a:p>
            <a:pPr marL="285750" indent="-285750">
              <a:buFont typeface="Arial" panose="020B0604020202020204" pitchFamily="34" charset="0"/>
              <a:buChar char="•"/>
            </a:pPr>
            <a:r>
              <a:rPr lang="en-US" sz="2400" dirty="0" smtClean="0"/>
              <a:t>This NIC </a:t>
            </a:r>
            <a:r>
              <a:rPr lang="en-SG" sz="2400" dirty="0" smtClean="0"/>
              <a:t>seeks </a:t>
            </a:r>
            <a:r>
              <a:rPr lang="en-SG" sz="2400" dirty="0"/>
              <a:t>to </a:t>
            </a:r>
            <a:r>
              <a:rPr lang="en-SG" sz="2400" b="1" dirty="0" smtClean="0">
                <a:solidFill>
                  <a:srgbClr val="7030A0"/>
                </a:solidFill>
              </a:rPr>
              <a:t>catalyse </a:t>
            </a:r>
            <a:r>
              <a:rPr lang="en-SG" sz="2400" b="1" dirty="0">
                <a:solidFill>
                  <a:srgbClr val="7030A0"/>
                </a:solidFill>
              </a:rPr>
              <a:t>innovative ideas and research</a:t>
            </a:r>
            <a:r>
              <a:rPr lang="en-SG" sz="2400" dirty="0"/>
              <a:t> in Singapore that can </a:t>
            </a:r>
            <a:r>
              <a:rPr lang="en-SG" sz="2400" b="1" dirty="0">
                <a:solidFill>
                  <a:srgbClr val="7030A0"/>
                </a:solidFill>
              </a:rPr>
              <a:t>transform the experience of ageing </a:t>
            </a:r>
            <a:r>
              <a:rPr lang="en-SG" sz="2400" dirty="0"/>
              <a:t>in Singapore, tomorrow. </a:t>
            </a:r>
          </a:p>
          <a:p>
            <a:r>
              <a:rPr lang="en-SG" dirty="0"/>
              <a:t> </a:t>
            </a:r>
          </a:p>
          <a:p>
            <a:pPr marL="285750" indent="-285750">
              <a:buFont typeface="Arial" panose="020B0604020202020204" pitchFamily="34" charset="0"/>
              <a:buChar char="•"/>
            </a:pPr>
            <a:endParaRPr lang="en-SG" dirty="0"/>
          </a:p>
        </p:txBody>
      </p:sp>
    </p:spTree>
    <p:extLst>
      <p:ext uri="{BB962C8B-B14F-4D97-AF65-F5344CB8AC3E}">
        <p14:creationId xmlns:p14="http://schemas.microsoft.com/office/powerpoint/2010/main" val="5333751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Singapore is ageing rapidly</a:t>
            </a:r>
            <a:endParaRPr lang="en-SG" b="1" dirty="0"/>
          </a:p>
        </p:txBody>
      </p:sp>
      <p:pic>
        <p:nvPicPr>
          <p:cNvPr id="3"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6916" t="25771" r="51588" b="10714"/>
          <a:stretch/>
        </p:blipFill>
        <p:spPr bwMode="auto">
          <a:xfrm>
            <a:off x="0" y="2080858"/>
            <a:ext cx="4829893" cy="41564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251520" y="1229851"/>
            <a:ext cx="3960440" cy="830997"/>
          </a:xfrm>
          <a:prstGeom prst="rect">
            <a:avLst/>
          </a:prstGeom>
          <a:solidFill>
            <a:schemeClr val="bg1"/>
          </a:solidFill>
        </p:spPr>
        <p:txBody>
          <a:bodyPr wrap="square" rtlCol="0">
            <a:spAutoFit/>
          </a:bodyPr>
          <a:lstStyle/>
          <a:p>
            <a:r>
              <a:rPr lang="en-US" sz="2400" b="1" dirty="0" smtClean="0">
                <a:solidFill>
                  <a:srgbClr val="002060"/>
                </a:solidFill>
              </a:rPr>
              <a:t>By 2030, there will be over 900,000 Singaporean seniors</a:t>
            </a:r>
            <a:endParaRPr lang="en-SG"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7984" y="1645349"/>
            <a:ext cx="4650434" cy="39842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5076056" y="5677315"/>
            <a:ext cx="3891666" cy="646331"/>
          </a:xfrm>
          <a:prstGeom prst="rect">
            <a:avLst/>
          </a:prstGeom>
          <a:noFill/>
        </p:spPr>
        <p:txBody>
          <a:bodyPr wrap="square" rtlCol="0">
            <a:spAutoFit/>
          </a:bodyPr>
          <a:lstStyle/>
          <a:p>
            <a:pPr algn="r"/>
            <a:r>
              <a:rPr lang="en-US" dirty="0">
                <a:solidFill>
                  <a:schemeClr val="tx1">
                    <a:lumMod val="50000"/>
                    <a:lumOff val="50000"/>
                  </a:schemeClr>
                </a:solidFill>
              </a:rPr>
              <a:t>Source</a:t>
            </a:r>
            <a:r>
              <a:rPr lang="en-US" dirty="0" smtClean="0">
                <a:solidFill>
                  <a:schemeClr val="tx1">
                    <a:lumMod val="50000"/>
                    <a:lumOff val="50000"/>
                  </a:schemeClr>
                </a:solidFill>
              </a:rPr>
              <a:t>: Population White Paper, </a:t>
            </a:r>
          </a:p>
          <a:p>
            <a:pPr algn="r"/>
            <a:r>
              <a:rPr lang="en-US" dirty="0" smtClean="0">
                <a:solidFill>
                  <a:schemeClr val="tx1">
                    <a:lumMod val="50000"/>
                    <a:lumOff val="50000"/>
                  </a:schemeClr>
                </a:solidFill>
              </a:rPr>
              <a:t>Jan 2013.</a:t>
            </a:r>
            <a:endParaRPr lang="en-SG" dirty="0"/>
          </a:p>
        </p:txBody>
      </p:sp>
    </p:spTree>
    <p:extLst>
      <p:ext uri="{BB962C8B-B14F-4D97-AF65-F5344CB8AC3E}">
        <p14:creationId xmlns:p14="http://schemas.microsoft.com/office/powerpoint/2010/main" val="27646253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Ageless Workplaces Innovation Grant</a:t>
            </a:r>
            <a:endParaRPr lang="en-SG" b="1" dirty="0"/>
          </a:p>
        </p:txBody>
      </p:sp>
      <p:sp>
        <p:nvSpPr>
          <p:cNvPr id="3" name="Rectangle 2"/>
          <p:cNvSpPr/>
          <p:nvPr/>
        </p:nvSpPr>
        <p:spPr>
          <a:xfrm>
            <a:off x="107504" y="1265651"/>
            <a:ext cx="9036496" cy="5632311"/>
          </a:xfrm>
          <a:prstGeom prst="rect">
            <a:avLst/>
          </a:prstGeom>
          <a:noFill/>
        </p:spPr>
        <p:txBody>
          <a:bodyPr wrap="square">
            <a:spAutoFit/>
          </a:bodyPr>
          <a:lstStyle/>
          <a:p>
            <a:pPr marL="342900" lvl="1" indent="-342900">
              <a:buFont typeface="Arial" panose="020B0604020202020204" pitchFamily="34" charset="0"/>
              <a:buChar char="•"/>
            </a:pPr>
            <a:r>
              <a:rPr lang="en-GB" sz="2400" dirty="0" smtClean="0">
                <a:latin typeface="Calibri" panose="020F0502020204030204" pitchFamily="34" charset="0"/>
                <a:cs typeface="Calibri" panose="020F0502020204030204" pitchFamily="34" charset="0"/>
              </a:rPr>
              <a:t>This is our third grant call, under the NIC thrust on “Productive Longevity”</a:t>
            </a:r>
            <a:endParaRPr lang="en-GB" sz="2400" b="1" dirty="0" smtClean="0">
              <a:solidFill>
                <a:srgbClr val="0033CC"/>
              </a:solidFill>
              <a:latin typeface="Calibri" panose="020F0502020204030204" pitchFamily="34" charset="0"/>
              <a:cs typeface="Calibri" panose="020F0502020204030204" pitchFamily="34" charset="0"/>
            </a:endParaRPr>
          </a:p>
          <a:p>
            <a:pPr marL="342900" lvl="1" indent="-342900">
              <a:buFont typeface="Arial" panose="020B0604020202020204" pitchFamily="34" charset="0"/>
              <a:buChar char="•"/>
            </a:pPr>
            <a:endParaRPr lang="en-GB" sz="2400" dirty="0">
              <a:latin typeface="Calibri" panose="020F0502020204030204" pitchFamily="34" charset="0"/>
              <a:cs typeface="Calibri" panose="020F0502020204030204" pitchFamily="34" charset="0"/>
            </a:endParaRPr>
          </a:p>
          <a:p>
            <a:pPr marL="342900" lvl="1" indent="-342900">
              <a:buFont typeface="Arial" panose="020B0604020202020204" pitchFamily="34" charset="0"/>
              <a:buChar char="•"/>
            </a:pPr>
            <a:r>
              <a:rPr lang="en-GB" sz="2400" dirty="0" smtClean="0">
                <a:latin typeface="Calibri" panose="020F0502020204030204" pitchFamily="34" charset="0"/>
                <a:cs typeface="Calibri" panose="020F0502020204030204" pitchFamily="34" charset="0"/>
              </a:rPr>
              <a:t>We </a:t>
            </a:r>
            <a:r>
              <a:rPr lang="en-US" sz="2400" dirty="0" smtClean="0">
                <a:latin typeface="Calibri" panose="020F0502020204030204" pitchFamily="34" charset="0"/>
                <a:cs typeface="Calibri" panose="020F0502020204030204" pitchFamily="34" charset="0"/>
              </a:rPr>
              <a:t>seek </a:t>
            </a:r>
            <a:r>
              <a:rPr lang="en-US" sz="2400" b="1" dirty="0" smtClean="0">
                <a:solidFill>
                  <a:srgbClr val="0033CC"/>
                </a:solidFill>
                <a:latin typeface="Calibri" panose="020F0502020204030204" pitchFamily="34" charset="0"/>
                <a:cs typeface="Calibri" panose="020F0502020204030204" pitchFamily="34" charset="0"/>
              </a:rPr>
              <a:t>novel</a:t>
            </a:r>
            <a:r>
              <a:rPr lang="en-US" sz="2400" b="1" dirty="0">
                <a:solidFill>
                  <a:srgbClr val="0033CC"/>
                </a:solidFill>
                <a:latin typeface="Calibri" panose="020F0502020204030204" pitchFamily="34" charset="0"/>
                <a:cs typeface="Calibri" panose="020F0502020204030204" pitchFamily="34" charset="0"/>
              </a:rPr>
              <a:t>, practical and impactful game-changing solutions</a:t>
            </a:r>
            <a:r>
              <a:rPr lang="en-US" sz="2400" dirty="0">
                <a:solidFill>
                  <a:srgbClr val="0033CC"/>
                </a:solidFill>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that may include (a) new inventions in automation or </a:t>
            </a:r>
            <a:r>
              <a:rPr lang="en-US" sz="2400" dirty="0" err="1">
                <a:latin typeface="Calibri" panose="020F0502020204030204" pitchFamily="34" charset="0"/>
                <a:cs typeface="Calibri" panose="020F0502020204030204" pitchFamily="34" charset="0"/>
              </a:rPr>
              <a:t>labour</a:t>
            </a:r>
            <a:r>
              <a:rPr lang="en-US" sz="2400" dirty="0">
                <a:latin typeface="Calibri" panose="020F0502020204030204" pitchFamily="34" charset="0"/>
                <a:cs typeface="Calibri" panose="020F0502020204030204" pitchFamily="34" charset="0"/>
              </a:rPr>
              <a:t>-augmenting devices </a:t>
            </a:r>
            <a:r>
              <a:rPr lang="en-US" sz="2400" dirty="0" smtClean="0">
                <a:latin typeface="Calibri" panose="020F0502020204030204" pitchFamily="34" charset="0"/>
                <a:cs typeface="Calibri" panose="020F0502020204030204" pitchFamily="34" charset="0"/>
              </a:rPr>
              <a:t>or </a:t>
            </a:r>
            <a:r>
              <a:rPr lang="en-US" sz="2400" dirty="0">
                <a:latin typeface="Calibri" panose="020F0502020204030204" pitchFamily="34" charset="0"/>
                <a:cs typeface="Calibri" panose="020F0502020204030204" pitchFamily="34" charset="0"/>
              </a:rPr>
              <a:t>(b) significant trial of age management systems  that have never been </a:t>
            </a:r>
            <a:r>
              <a:rPr lang="en-US" sz="2400" dirty="0" err="1" smtClean="0">
                <a:latin typeface="Calibri" panose="020F0502020204030204" pitchFamily="34" charset="0"/>
                <a:cs typeface="Calibri" panose="020F0502020204030204" pitchFamily="34" charset="0"/>
              </a:rPr>
              <a:t>trialled</a:t>
            </a:r>
            <a:r>
              <a:rPr lang="en-US" sz="2400" dirty="0" smtClean="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at scale locally </a:t>
            </a:r>
            <a:r>
              <a:rPr lang="en-US" sz="2400" dirty="0" smtClean="0">
                <a:latin typeface="Calibri" panose="020F0502020204030204" pitchFamily="34" charset="0"/>
                <a:cs typeface="Calibri" panose="020F0502020204030204" pitchFamily="34" charset="0"/>
              </a:rPr>
              <a:t>before.</a:t>
            </a:r>
          </a:p>
          <a:p>
            <a:pPr marL="0" lvl="1"/>
            <a:endParaRPr lang="en-GB" sz="2400" dirty="0">
              <a:latin typeface="Calibri" panose="020F0502020204030204" pitchFamily="34" charset="0"/>
              <a:cs typeface="Calibri" panose="020F0502020204030204" pitchFamily="34" charset="0"/>
            </a:endParaRPr>
          </a:p>
          <a:p>
            <a:pPr marL="342900" lvl="1" indent="-342900">
              <a:buFont typeface="Arial" panose="020B0604020202020204" pitchFamily="34" charset="0"/>
              <a:buChar char="•"/>
            </a:pPr>
            <a:r>
              <a:rPr lang="en-GB" sz="2400" b="1" dirty="0" smtClean="0">
                <a:latin typeface="Calibri" panose="020F0502020204030204" pitchFamily="34" charset="0"/>
                <a:cs typeface="Calibri" panose="020F0502020204030204" pitchFamily="34" charset="0"/>
              </a:rPr>
              <a:t>Two objectives </a:t>
            </a:r>
            <a:r>
              <a:rPr lang="en-GB" sz="2400" dirty="0" smtClean="0">
                <a:latin typeface="Calibri" panose="020F0502020204030204" pitchFamily="34" charset="0"/>
                <a:cs typeface="Calibri" panose="020F0502020204030204" pitchFamily="34" charset="0"/>
              </a:rPr>
              <a:t>for the Ageless Workplaces Innovation Grant</a:t>
            </a:r>
          </a:p>
          <a:p>
            <a:pPr marL="0" lvl="1"/>
            <a:endParaRPr lang="en-GB" sz="2400" dirty="0">
              <a:latin typeface="Calibri" panose="020F0502020204030204" pitchFamily="34" charset="0"/>
              <a:cs typeface="Calibri" panose="020F0502020204030204" pitchFamily="34" charset="0"/>
            </a:endParaRPr>
          </a:p>
          <a:p>
            <a:pPr marL="800100" lvl="2" indent="-342900">
              <a:buFont typeface="Arial" panose="020B0604020202020204" pitchFamily="34" charset="0"/>
              <a:buChar char="•"/>
            </a:pPr>
            <a:r>
              <a:rPr lang="en-US" sz="2400" b="1" dirty="0" smtClean="0">
                <a:solidFill>
                  <a:srgbClr val="0033CC"/>
                </a:solidFill>
              </a:rPr>
              <a:t>Improve </a:t>
            </a:r>
            <a:r>
              <a:rPr lang="en-US" sz="2400" b="1" dirty="0">
                <a:solidFill>
                  <a:srgbClr val="0033CC"/>
                </a:solidFill>
              </a:rPr>
              <a:t>the productivity and health of older </a:t>
            </a:r>
            <a:r>
              <a:rPr lang="en-US" sz="2400" b="1" dirty="0" smtClean="0">
                <a:solidFill>
                  <a:srgbClr val="0033CC"/>
                </a:solidFill>
              </a:rPr>
              <a:t>workers</a:t>
            </a:r>
          </a:p>
          <a:p>
            <a:pPr marL="457200" lvl="2"/>
            <a:endParaRPr lang="en-GB" sz="2400" b="1" dirty="0" smtClean="0">
              <a:solidFill>
                <a:srgbClr val="0033CC"/>
              </a:solidFill>
            </a:endParaRPr>
          </a:p>
          <a:p>
            <a:pPr marL="800100" lvl="2" indent="-342900">
              <a:buFont typeface="Arial" panose="020B0604020202020204" pitchFamily="34" charset="0"/>
              <a:buChar char="•"/>
            </a:pPr>
            <a:r>
              <a:rPr lang="en-US" sz="2400" b="1" dirty="0" smtClean="0">
                <a:solidFill>
                  <a:srgbClr val="0033CC"/>
                </a:solidFill>
              </a:rPr>
              <a:t>Enable </a:t>
            </a:r>
            <a:r>
              <a:rPr lang="en-US" sz="2400" b="1" dirty="0">
                <a:solidFill>
                  <a:srgbClr val="0033CC"/>
                </a:solidFill>
              </a:rPr>
              <a:t>older workers to be employable for as long as possible,  beyond 65 years old</a:t>
            </a:r>
            <a:endParaRPr lang="en-GB" sz="2400" dirty="0" smtClean="0">
              <a:latin typeface="Calibri" panose="020F0502020204030204" pitchFamily="34" charset="0"/>
              <a:cs typeface="Calibri" panose="020F0502020204030204" pitchFamily="34" charset="0"/>
            </a:endParaRPr>
          </a:p>
          <a:p>
            <a:pPr marL="0" lvl="1"/>
            <a:endParaRPr lang="en-GB" sz="24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612105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Challenge Statement</a:t>
            </a:r>
            <a:endParaRPr lang="en-SG" b="1" dirty="0"/>
          </a:p>
        </p:txBody>
      </p:sp>
      <p:sp>
        <p:nvSpPr>
          <p:cNvPr id="3" name="Rounded Rectangle 2"/>
          <p:cNvSpPr/>
          <p:nvPr/>
        </p:nvSpPr>
        <p:spPr bwMode="auto">
          <a:xfrm>
            <a:off x="327949" y="2341578"/>
            <a:ext cx="8424936" cy="3960440"/>
          </a:xfrm>
          <a:prstGeom prst="roundRect">
            <a:avLst/>
          </a:prstGeom>
          <a:solidFill>
            <a:schemeClr val="accent6">
              <a:lumMod val="20000"/>
              <a:lumOff val="80000"/>
            </a:schemeClr>
          </a:solid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pPr>
            <a:r>
              <a:rPr lang="en-GB" sz="3000" dirty="0"/>
              <a:t>Projects should </a:t>
            </a:r>
            <a:r>
              <a:rPr lang="en-GB" sz="3000" dirty="0" smtClean="0"/>
              <a:t>look into ways to t</a:t>
            </a:r>
            <a:r>
              <a:rPr lang="en-US" sz="3000" dirty="0" err="1" smtClean="0"/>
              <a:t>ransform</a:t>
            </a:r>
            <a:r>
              <a:rPr lang="en-US" sz="3000" dirty="0" smtClean="0"/>
              <a:t> </a:t>
            </a:r>
            <a:r>
              <a:rPr lang="en-US" sz="3000" dirty="0"/>
              <a:t>the workplace into an ‘ageless workplace’ that can enable a </a:t>
            </a:r>
            <a:r>
              <a:rPr lang="en-US" sz="3000" b="1" dirty="0">
                <a:solidFill>
                  <a:srgbClr val="0033CC"/>
                </a:solidFill>
              </a:rPr>
              <a:t>50% improvement in the productivity of older workers aged 65 years and above </a:t>
            </a:r>
            <a:r>
              <a:rPr lang="en-US" sz="3000" b="1" u="sng" dirty="0">
                <a:solidFill>
                  <a:srgbClr val="0033CC"/>
                </a:solidFill>
              </a:rPr>
              <a:t>and/or</a:t>
            </a:r>
            <a:r>
              <a:rPr lang="en-US" sz="3000" b="1" dirty="0">
                <a:solidFill>
                  <a:srgbClr val="0033CC"/>
                </a:solidFill>
              </a:rPr>
              <a:t> increase the employment of workers aged 65 years and above by 50% or more, </a:t>
            </a:r>
            <a:r>
              <a:rPr lang="en-US" sz="3000" dirty="0"/>
              <a:t>both compared to sector and company specific benchmarks, whichever is higher. </a:t>
            </a:r>
            <a:endParaRPr kumimoji="0" lang="en-SG" sz="3000" i="0" u="none" strike="noStrike" cap="none" normalizeH="0" baseline="0" dirty="0" smtClean="0">
              <a:ln>
                <a:noFill/>
              </a:ln>
              <a:solidFill>
                <a:schemeClr val="tx1"/>
              </a:solidFill>
              <a:effectLst/>
              <a:latin typeface="Arial" charset="0"/>
            </a:endParaRPr>
          </a:p>
        </p:txBody>
      </p:sp>
      <p:sp>
        <p:nvSpPr>
          <p:cNvPr id="4" name="Rectangle 3"/>
          <p:cNvSpPr/>
          <p:nvPr/>
        </p:nvSpPr>
        <p:spPr>
          <a:xfrm>
            <a:off x="440432" y="1340768"/>
            <a:ext cx="8280920" cy="830997"/>
          </a:xfrm>
          <a:prstGeom prst="rect">
            <a:avLst/>
          </a:prstGeom>
        </p:spPr>
        <p:txBody>
          <a:bodyPr wrap="square">
            <a:spAutoFit/>
          </a:bodyPr>
          <a:lstStyle/>
          <a:p>
            <a:r>
              <a:rPr lang="en-GB" sz="2400" i="1" dirty="0" smtClean="0"/>
              <a:t>Participants can explore </a:t>
            </a:r>
            <a:r>
              <a:rPr lang="en-US" sz="2400" i="1" dirty="0" smtClean="0"/>
              <a:t>ideas </a:t>
            </a:r>
            <a:r>
              <a:rPr lang="en-US" sz="2400" i="1" dirty="0"/>
              <a:t>(</a:t>
            </a:r>
            <a:r>
              <a:rPr lang="en-US" sz="2400" i="1" dirty="0" err="1"/>
              <a:t>i</a:t>
            </a:r>
            <a:r>
              <a:rPr lang="en-US" sz="2400" i="1" dirty="0"/>
              <a:t>) across sectors or (ii) focus on a sector specific </a:t>
            </a:r>
            <a:r>
              <a:rPr lang="en-US" sz="2400" i="1" dirty="0" smtClean="0"/>
              <a:t>solution. </a:t>
            </a:r>
            <a:endParaRPr lang="en-SG" sz="2400" i="1" dirty="0"/>
          </a:p>
        </p:txBody>
      </p:sp>
    </p:spTree>
    <p:extLst>
      <p:ext uri="{BB962C8B-B14F-4D97-AF65-F5344CB8AC3E}">
        <p14:creationId xmlns:p14="http://schemas.microsoft.com/office/powerpoint/2010/main" val="38097736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Examples of </a:t>
            </a:r>
            <a:r>
              <a:rPr lang="en-US" b="1" dirty="0" smtClean="0"/>
              <a:t>Projects</a:t>
            </a:r>
            <a:endParaRPr lang="en-SG" b="1" dirty="0"/>
          </a:p>
        </p:txBody>
      </p:sp>
      <p:sp>
        <p:nvSpPr>
          <p:cNvPr id="3" name="TextBox 2"/>
          <p:cNvSpPr txBox="1"/>
          <p:nvPr/>
        </p:nvSpPr>
        <p:spPr>
          <a:xfrm>
            <a:off x="251520" y="1196752"/>
            <a:ext cx="8784976" cy="4478149"/>
          </a:xfrm>
          <a:prstGeom prst="rect">
            <a:avLst/>
          </a:prstGeom>
          <a:noFill/>
        </p:spPr>
        <p:txBody>
          <a:bodyPr wrap="square" rtlCol="0">
            <a:spAutoFit/>
          </a:bodyPr>
          <a:lstStyle/>
          <a:p>
            <a:r>
              <a:rPr lang="en-US" sz="1900" b="1" dirty="0" smtClean="0"/>
              <a:t>Robotics and Assistive Technology</a:t>
            </a:r>
          </a:p>
          <a:p>
            <a:endParaRPr lang="en-US" sz="1900" dirty="0" smtClean="0"/>
          </a:p>
          <a:p>
            <a:pPr marL="342900" indent="-342900">
              <a:buFont typeface="Arial" panose="020B0604020202020204" pitchFamily="34" charset="0"/>
              <a:buChar char="•"/>
            </a:pPr>
            <a:r>
              <a:rPr lang="en-GB" sz="1900" dirty="0"/>
              <a:t>Workstation </a:t>
            </a:r>
            <a:r>
              <a:rPr lang="en-GB" sz="1900" dirty="0" smtClean="0"/>
              <a:t>re-design, with automation, </a:t>
            </a:r>
            <a:r>
              <a:rPr lang="en-GB" sz="1900" dirty="0"/>
              <a:t>to reduce physical demand and improve comfort and safety for older </a:t>
            </a:r>
            <a:r>
              <a:rPr lang="en-GB" sz="1900" dirty="0" smtClean="0"/>
              <a:t>workers</a:t>
            </a:r>
          </a:p>
          <a:p>
            <a:pPr marL="342900" indent="-342900">
              <a:buFont typeface="Arial" panose="020B0604020202020204" pitchFamily="34" charset="0"/>
              <a:buChar char="•"/>
            </a:pPr>
            <a:r>
              <a:rPr lang="en-GB" sz="1900" dirty="0" smtClean="0"/>
              <a:t>Use </a:t>
            </a:r>
            <a:r>
              <a:rPr lang="en-GB" sz="1900" dirty="0"/>
              <a:t>of assistive </a:t>
            </a:r>
            <a:r>
              <a:rPr lang="en-GB" sz="1900" dirty="0" smtClean="0"/>
              <a:t>technology to augment labour productivity </a:t>
            </a:r>
            <a:endParaRPr lang="en-GB" sz="1900" dirty="0" smtClean="0"/>
          </a:p>
          <a:p>
            <a:pPr marL="342900" indent="-342900">
              <a:buFont typeface="Arial" panose="020B0604020202020204" pitchFamily="34" charset="0"/>
              <a:buChar char="•"/>
            </a:pPr>
            <a:endParaRPr lang="en-GB" sz="1900" dirty="0"/>
          </a:p>
          <a:p>
            <a:r>
              <a:rPr lang="en-US" sz="1900" b="1" dirty="0"/>
              <a:t>Age management practices</a:t>
            </a:r>
          </a:p>
          <a:p>
            <a:endParaRPr lang="en-SG" sz="1900" dirty="0"/>
          </a:p>
          <a:p>
            <a:pPr marL="342900" indent="-342900">
              <a:buFont typeface="Arial" panose="020B0604020202020204" pitchFamily="34" charset="0"/>
              <a:buChar char="•"/>
            </a:pPr>
            <a:r>
              <a:rPr lang="en-US" sz="1900" dirty="0"/>
              <a:t>Study of the optimal lifespan of certain job types and how older workers reaching the end of the optimal job lifespan can be rotated to new positions or a re-designed job scope that allows them to continue tapping on their accumulated experience</a:t>
            </a:r>
            <a:endParaRPr lang="en-SG" sz="1900" dirty="0"/>
          </a:p>
          <a:p>
            <a:endParaRPr lang="en-SG" sz="1900" dirty="0">
              <a:solidFill>
                <a:srgbClr val="FF0000"/>
              </a:solidFill>
            </a:endParaRPr>
          </a:p>
          <a:p>
            <a:pPr marL="342900" indent="-342900">
              <a:buFont typeface="Arial" panose="020B0604020202020204" pitchFamily="34" charset="0"/>
              <a:buChar char="•"/>
            </a:pPr>
            <a:r>
              <a:rPr lang="en-GB" sz="1900" dirty="0"/>
              <a:t>Flexible work arrangements such as reduced work hours, telework or project-based work.</a:t>
            </a:r>
          </a:p>
          <a:p>
            <a:endParaRPr lang="en-GB" sz="1900" dirty="0"/>
          </a:p>
        </p:txBody>
      </p:sp>
    </p:spTree>
    <p:extLst>
      <p:ext uri="{BB962C8B-B14F-4D97-AF65-F5344CB8AC3E}">
        <p14:creationId xmlns:p14="http://schemas.microsoft.com/office/powerpoint/2010/main" val="35582390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Eligibility</a:t>
            </a:r>
            <a:endParaRPr lang="en-SG" b="1" dirty="0"/>
          </a:p>
        </p:txBody>
      </p:sp>
      <p:sp>
        <p:nvSpPr>
          <p:cNvPr id="3" name="TextBox 2"/>
          <p:cNvSpPr txBox="1"/>
          <p:nvPr/>
        </p:nvSpPr>
        <p:spPr>
          <a:xfrm>
            <a:off x="328430" y="1412776"/>
            <a:ext cx="8405138" cy="5293757"/>
          </a:xfrm>
          <a:prstGeom prst="rect">
            <a:avLst/>
          </a:prstGeom>
          <a:noFill/>
        </p:spPr>
        <p:txBody>
          <a:bodyPr wrap="square" rtlCol="0">
            <a:spAutoFit/>
          </a:bodyPr>
          <a:lstStyle/>
          <a:p>
            <a:pPr marL="285750" indent="-285750">
              <a:buFont typeface="Arial" panose="020B0604020202020204" pitchFamily="34" charset="0"/>
              <a:buChar char="•"/>
            </a:pPr>
            <a:r>
              <a:rPr lang="en-GB" sz="2000" dirty="0"/>
              <a:t>Participants forming Project Teams can </a:t>
            </a:r>
            <a:r>
              <a:rPr lang="en-GB" sz="2000" dirty="0" smtClean="0"/>
              <a:t>submit </a:t>
            </a:r>
            <a:r>
              <a:rPr lang="en-GB" sz="2000" b="1" dirty="0" smtClean="0">
                <a:solidFill>
                  <a:srgbClr val="0033CC"/>
                </a:solidFill>
              </a:rPr>
              <a:t>more than one Grant Proposal</a:t>
            </a:r>
            <a:r>
              <a:rPr lang="en-GB" sz="2000" dirty="0" smtClean="0"/>
              <a:t> in response </a:t>
            </a:r>
            <a:r>
              <a:rPr lang="en-GB" sz="2000" dirty="0"/>
              <a:t>to </a:t>
            </a:r>
            <a:r>
              <a:rPr lang="en-GB" sz="2000" dirty="0" smtClean="0"/>
              <a:t>the </a:t>
            </a:r>
            <a:r>
              <a:rPr lang="en-GB" sz="2000" dirty="0"/>
              <a:t>challenge </a:t>
            </a:r>
            <a:r>
              <a:rPr lang="en-GB" sz="2000" dirty="0" smtClean="0"/>
              <a:t>statement but a </a:t>
            </a:r>
            <a:r>
              <a:rPr lang="en-US" sz="2000" dirty="0" smtClean="0"/>
              <a:t>Project </a:t>
            </a:r>
            <a:r>
              <a:rPr lang="en-US" sz="2000" dirty="0"/>
              <a:t>Team will only be awarded Funding for </a:t>
            </a:r>
            <a:r>
              <a:rPr lang="en-US" sz="2000" b="1" dirty="0">
                <a:solidFill>
                  <a:srgbClr val="0033CC"/>
                </a:solidFill>
              </a:rPr>
              <a:t>one Project</a:t>
            </a:r>
            <a:r>
              <a:rPr lang="en-GB" sz="2000" dirty="0" smtClean="0"/>
              <a:t>. </a:t>
            </a:r>
          </a:p>
          <a:p>
            <a:endParaRPr lang="en-GB" sz="2000" dirty="0"/>
          </a:p>
          <a:p>
            <a:pPr marL="285750" indent="-285750" algn="just">
              <a:buFont typeface="Arial" panose="020B0604020202020204" pitchFamily="34" charset="0"/>
              <a:buChar char="•"/>
            </a:pPr>
            <a:r>
              <a:rPr lang="en-GB" sz="2000" dirty="0"/>
              <a:t>Open to </a:t>
            </a:r>
            <a:r>
              <a:rPr lang="en-GB" sz="2000" dirty="0" smtClean="0"/>
              <a:t>all </a:t>
            </a:r>
            <a:r>
              <a:rPr lang="en-US" sz="2000" b="1" dirty="0">
                <a:solidFill>
                  <a:srgbClr val="0033CC"/>
                </a:solidFill>
              </a:rPr>
              <a:t>public, private or non-profit </a:t>
            </a:r>
            <a:r>
              <a:rPr lang="en-US" sz="2000" b="1" dirty="0" err="1" smtClean="0">
                <a:solidFill>
                  <a:srgbClr val="0033CC"/>
                </a:solidFill>
              </a:rPr>
              <a:t>organisations</a:t>
            </a:r>
            <a:r>
              <a:rPr lang="en-US" sz="2000" dirty="0" smtClean="0"/>
              <a:t>,</a:t>
            </a:r>
            <a:r>
              <a:rPr lang="en-US" sz="2000" b="1" dirty="0" smtClean="0">
                <a:solidFill>
                  <a:srgbClr val="0033CC"/>
                </a:solidFill>
              </a:rPr>
              <a:t> </a:t>
            </a:r>
            <a:r>
              <a:rPr lang="en-US" sz="2000" dirty="0" smtClean="0"/>
              <a:t>research </a:t>
            </a:r>
            <a:r>
              <a:rPr lang="en-US" sz="2000" dirty="0"/>
              <a:t>institutes and institutes of higher learning, registered and/or incorporated in </a:t>
            </a:r>
            <a:r>
              <a:rPr lang="en-US" sz="2000" dirty="0" smtClean="0"/>
              <a:t>Singapore.</a:t>
            </a:r>
            <a:endParaRPr lang="en-GB" sz="2000" dirty="0"/>
          </a:p>
          <a:p>
            <a:pPr marL="285750" indent="-285750" algn="just">
              <a:buFont typeface="Arial" panose="020B0604020202020204" pitchFamily="34" charset="0"/>
              <a:buChar char="•"/>
            </a:pPr>
            <a:endParaRPr lang="en-GB" sz="2000" b="1" dirty="0"/>
          </a:p>
          <a:p>
            <a:pPr marL="285750" indent="-285750" algn="just">
              <a:buFont typeface="Arial" panose="020B0604020202020204" pitchFamily="34" charset="0"/>
              <a:buChar char="•"/>
            </a:pPr>
            <a:r>
              <a:rPr lang="en-US" sz="2000" dirty="0"/>
              <a:t>There are no restrictions on nationality for individuals, but the entity they represent must be registered in Singapore either through the setting up of a local equivalent of the entity in Singapore or through a consortium with Singapore-registered entities</a:t>
            </a:r>
            <a:r>
              <a:rPr lang="en-US" sz="2000" dirty="0" smtClean="0"/>
              <a:t>.</a:t>
            </a:r>
          </a:p>
          <a:p>
            <a:pPr algn="just"/>
            <a:endParaRPr lang="en-GB" sz="2000" b="1" dirty="0"/>
          </a:p>
          <a:p>
            <a:pPr marL="285750" indent="-285750" algn="just">
              <a:buFont typeface="Arial" panose="020B0604020202020204" pitchFamily="34" charset="0"/>
              <a:buChar char="•"/>
            </a:pPr>
            <a:r>
              <a:rPr lang="en-GB" sz="2000" dirty="0" smtClean="0"/>
              <a:t>Project </a:t>
            </a:r>
            <a:r>
              <a:rPr lang="en-GB" sz="2000" dirty="0"/>
              <a:t>teams are to identify a ‘Host Organisation’ for the administration of the </a:t>
            </a:r>
            <a:r>
              <a:rPr lang="en-GB" sz="2000" dirty="0" smtClean="0"/>
              <a:t>Project.</a:t>
            </a:r>
            <a:endParaRPr lang="en-GB" sz="2000" dirty="0"/>
          </a:p>
          <a:p>
            <a:endParaRPr lang="en-SG" sz="1900" dirty="0"/>
          </a:p>
          <a:p>
            <a:endParaRPr lang="en-SG" sz="1900" dirty="0"/>
          </a:p>
        </p:txBody>
      </p:sp>
    </p:spTree>
    <p:extLst>
      <p:ext uri="{BB962C8B-B14F-4D97-AF65-F5344CB8AC3E}">
        <p14:creationId xmlns:p14="http://schemas.microsoft.com/office/powerpoint/2010/main" val="18731845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Project Team Composition</a:t>
            </a:r>
            <a:endParaRPr lang="en-SG" b="1" dirty="0"/>
          </a:p>
        </p:txBody>
      </p:sp>
      <p:sp>
        <p:nvSpPr>
          <p:cNvPr id="3" name="Rectangle 2"/>
          <p:cNvSpPr/>
          <p:nvPr/>
        </p:nvSpPr>
        <p:spPr>
          <a:xfrm>
            <a:off x="323528" y="1268760"/>
            <a:ext cx="8424936" cy="4708981"/>
          </a:xfrm>
          <a:prstGeom prst="rect">
            <a:avLst/>
          </a:prstGeom>
        </p:spPr>
        <p:txBody>
          <a:bodyPr wrap="square">
            <a:spAutoFit/>
          </a:bodyPr>
          <a:lstStyle/>
          <a:p>
            <a:pPr marL="342900" indent="-342900">
              <a:buFont typeface="Arial" panose="020B0604020202020204" pitchFamily="34" charset="0"/>
              <a:buChar char="•"/>
            </a:pPr>
            <a:r>
              <a:rPr lang="en-SG" sz="2000" dirty="0" smtClean="0"/>
              <a:t>Required </a:t>
            </a:r>
            <a:r>
              <a:rPr lang="en-GB" sz="2000" dirty="0"/>
              <a:t>to partner an implementation partner and form a Project Team comprising:</a:t>
            </a:r>
            <a:endParaRPr lang="en-SG" sz="2000" dirty="0"/>
          </a:p>
          <a:p>
            <a:endParaRPr lang="en-SG" sz="2000" dirty="0" smtClean="0"/>
          </a:p>
          <a:p>
            <a:pPr marL="742950" lvl="1" indent="-285750">
              <a:buFont typeface="Arial" panose="020B0604020202020204" pitchFamily="34" charset="0"/>
              <a:buChar char="•"/>
            </a:pPr>
            <a:r>
              <a:rPr lang="en-SG" sz="2000" dirty="0" smtClean="0"/>
              <a:t>Members </a:t>
            </a:r>
            <a:r>
              <a:rPr lang="en-SG" sz="2000" dirty="0"/>
              <a:t>from </a:t>
            </a:r>
            <a:r>
              <a:rPr lang="en-GB" sz="2000" b="1" dirty="0">
                <a:solidFill>
                  <a:srgbClr val="0033CC"/>
                </a:solidFill>
              </a:rPr>
              <a:t>multi-disciplinary</a:t>
            </a:r>
            <a:r>
              <a:rPr lang="en-GB" sz="2000" dirty="0"/>
              <a:t> (e.g. pairing medical and technology, engineering) background and/or involving more than one </a:t>
            </a:r>
            <a:r>
              <a:rPr lang="en-GB" sz="2000" dirty="0" smtClean="0"/>
              <a:t>organisation; </a:t>
            </a:r>
            <a:r>
              <a:rPr lang="en-GB" sz="2000" dirty="0"/>
              <a:t>and </a:t>
            </a:r>
            <a:endParaRPr lang="en-SG" sz="2000" dirty="0"/>
          </a:p>
          <a:p>
            <a:pPr marL="342900" indent="-342900">
              <a:buFont typeface="Arial" panose="020B0604020202020204" pitchFamily="34" charset="0"/>
              <a:buChar char="•"/>
            </a:pPr>
            <a:endParaRPr lang="en-SG" sz="2000" dirty="0"/>
          </a:p>
          <a:p>
            <a:pPr marL="742950" lvl="1" indent="-285750">
              <a:buFont typeface="Arial" panose="020B0604020202020204" pitchFamily="34" charset="0"/>
              <a:buChar char="•"/>
            </a:pPr>
            <a:r>
              <a:rPr lang="en-GB" sz="2000" dirty="0" smtClean="0"/>
              <a:t>An </a:t>
            </a:r>
            <a:r>
              <a:rPr lang="en-GB" sz="2000" b="1" dirty="0">
                <a:solidFill>
                  <a:srgbClr val="0033CC"/>
                </a:solidFill>
              </a:rPr>
              <a:t>implementation partner</a:t>
            </a:r>
            <a:r>
              <a:rPr lang="en-GB" sz="2000" dirty="0"/>
              <a:t> </a:t>
            </a:r>
            <a:r>
              <a:rPr lang="en-US" sz="2000" dirty="0" smtClean="0"/>
              <a:t>that is a </a:t>
            </a:r>
            <a:r>
              <a:rPr lang="en-US" sz="2000" b="1" dirty="0" smtClean="0">
                <a:solidFill>
                  <a:srgbClr val="0033CC"/>
                </a:solidFill>
              </a:rPr>
              <a:t>company with at least 200 staff</a:t>
            </a:r>
            <a:r>
              <a:rPr lang="en-US" sz="2000" dirty="0" smtClean="0"/>
              <a:t>.</a:t>
            </a:r>
            <a:endParaRPr lang="en-SG" sz="2000" dirty="0"/>
          </a:p>
          <a:p>
            <a:endParaRPr lang="en-GB" sz="2000" dirty="0" smtClean="0"/>
          </a:p>
          <a:p>
            <a:pPr marL="342900" indent="-342900">
              <a:buFont typeface="Arial" panose="020B0604020202020204" pitchFamily="34" charset="0"/>
              <a:buChar char="•"/>
            </a:pPr>
            <a:r>
              <a:rPr lang="en-SG" sz="2000" b="1" dirty="0" smtClean="0">
                <a:solidFill>
                  <a:srgbClr val="0033CC"/>
                </a:solidFill>
              </a:rPr>
              <a:t>No restriction </a:t>
            </a:r>
            <a:r>
              <a:rPr lang="en-SG" sz="2000" dirty="0"/>
              <a:t>on the number of Participants in each Project </a:t>
            </a:r>
            <a:r>
              <a:rPr lang="en-SG" sz="2000" dirty="0" smtClean="0"/>
              <a:t>Team</a:t>
            </a:r>
            <a:endParaRPr lang="en-SG" sz="2000" dirty="0"/>
          </a:p>
          <a:p>
            <a:endParaRPr lang="en-GB" sz="2000" dirty="0"/>
          </a:p>
          <a:p>
            <a:pPr marL="342900" indent="-342900">
              <a:buFont typeface="Arial" panose="020B0604020202020204" pitchFamily="34" charset="0"/>
              <a:buChar char="•"/>
            </a:pPr>
            <a:r>
              <a:rPr lang="en-SG" sz="2000" dirty="0" smtClean="0"/>
              <a:t>Participants </a:t>
            </a:r>
            <a:r>
              <a:rPr lang="en-SG" sz="2000" dirty="0"/>
              <a:t>are expected to </a:t>
            </a:r>
            <a:r>
              <a:rPr lang="en-SG" sz="2000" b="1" dirty="0">
                <a:solidFill>
                  <a:srgbClr val="0033CC"/>
                </a:solidFill>
              </a:rPr>
              <a:t>form their own </a:t>
            </a:r>
            <a:r>
              <a:rPr lang="en-SG" sz="2000" dirty="0" smtClean="0"/>
              <a:t>partnerships. </a:t>
            </a:r>
          </a:p>
          <a:p>
            <a:pPr marL="342900" indent="-342900">
              <a:buFont typeface="Arial" panose="020B0604020202020204" pitchFamily="34" charset="0"/>
              <a:buChar char="•"/>
            </a:pPr>
            <a:endParaRPr lang="en-SG" sz="2000" dirty="0"/>
          </a:p>
          <a:p>
            <a:pPr marL="342900" indent="-342900">
              <a:buFont typeface="Arial" panose="020B0604020202020204" pitchFamily="34" charset="0"/>
              <a:buChar char="•"/>
            </a:pPr>
            <a:r>
              <a:rPr lang="en-SG" sz="2000" dirty="0" smtClean="0"/>
              <a:t>List of potential partners will be available on the Ageless Workplaces Innovation Grant website by mid June 2016.</a:t>
            </a:r>
            <a:endParaRPr lang="en-SG" sz="2000" dirty="0">
              <a:solidFill>
                <a:srgbClr val="FF0000"/>
              </a:solidFill>
            </a:endParaRPr>
          </a:p>
        </p:txBody>
      </p:sp>
    </p:spTree>
    <p:extLst>
      <p:ext uri="{BB962C8B-B14F-4D97-AF65-F5344CB8AC3E}">
        <p14:creationId xmlns:p14="http://schemas.microsoft.com/office/powerpoint/2010/main" val="3571388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H PowerPoint Template">
      <a:majorFont>
        <a:latin typeface="Arial"/>
        <a:ea typeface=""/>
        <a:cs typeface="Arial"/>
      </a:majorFont>
      <a:minorFont>
        <a:latin typeface="Arial"/>
        <a:ea typeface=""/>
        <a:cs typeface="Arial"/>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H PowerPoin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H PowerPoint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H PowerPoint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H PowerPoint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H PowerPoint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H PowerPoint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H PowerPoint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H PowerPoint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H PowerPoin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H PowerPoint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H PowerPoint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H PowerPoint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6_MOH Template">
  <a:themeElements>
    <a:clrScheme name="1_MOH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MOH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MOH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MOH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MOH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MOH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MOH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MOH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MOH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MOH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MOH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MOH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MOH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5435</TotalTime>
  <Words>1634</Words>
  <Application>Microsoft Office PowerPoint</Application>
  <PresentationFormat>On-screen Show (4:3)</PresentationFormat>
  <Paragraphs>240</Paragraphs>
  <Slides>24</Slides>
  <Notes>2</Notes>
  <HiddenSlides>0</HiddenSlides>
  <MMClips>0</MMClips>
  <ScaleCrop>false</ScaleCrop>
  <HeadingPairs>
    <vt:vector size="4" baseType="variant">
      <vt:variant>
        <vt:lpstr>Theme</vt:lpstr>
      </vt:variant>
      <vt:variant>
        <vt:i4>3</vt:i4>
      </vt:variant>
      <vt:variant>
        <vt:lpstr>Slide Titles</vt:lpstr>
      </vt:variant>
      <vt:variant>
        <vt:i4>24</vt:i4>
      </vt:variant>
    </vt:vector>
  </HeadingPairs>
  <TitlesOfParts>
    <vt:vector size="27" baseType="lpstr">
      <vt:lpstr>Office Theme</vt:lpstr>
      <vt:lpstr>Theme1</vt:lpstr>
      <vt:lpstr>6_MOH Template</vt:lpstr>
      <vt:lpstr>PowerPoint Presentation</vt:lpstr>
      <vt:lpstr>Programme</vt:lpstr>
      <vt:lpstr>National Innovation Challenge on  Active and Confident Ageing</vt:lpstr>
      <vt:lpstr>Singapore is ageing rapidly</vt:lpstr>
      <vt:lpstr>Ageless Workplaces Innovation Grant</vt:lpstr>
      <vt:lpstr>Challenge Statement</vt:lpstr>
      <vt:lpstr>Examples of Projects</vt:lpstr>
      <vt:lpstr>Eligibility</vt:lpstr>
      <vt:lpstr>Project Team Composition</vt:lpstr>
      <vt:lpstr>Project Funding</vt:lpstr>
      <vt:lpstr>Explanation of Costs</vt:lpstr>
      <vt:lpstr>Project Phases</vt:lpstr>
      <vt:lpstr>Application Process</vt:lpstr>
      <vt:lpstr>Project Abstract</vt:lpstr>
      <vt:lpstr>Additional Guidance (1) </vt:lpstr>
      <vt:lpstr>Additional Guidance (2) </vt:lpstr>
      <vt:lpstr>Mandatory KPIs (1)</vt:lpstr>
      <vt:lpstr>Mandatory KPIs (2)</vt:lpstr>
      <vt:lpstr>Mandatory KPIs (3)</vt:lpstr>
      <vt:lpstr>Other KPIs</vt:lpstr>
      <vt:lpstr>Broad Evaluation Criteria</vt:lpstr>
      <vt:lpstr>Timeline</vt:lpstr>
      <vt:lpstr>Industry Networking</vt:lpstr>
      <vt:lpstr>Questions?</vt:lpstr>
    </vt:vector>
  </TitlesOfParts>
  <Company>Singapore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Alice LEE (MOH)</dc:creator>
  <cp:lastModifiedBy>Jasmine TAN (MOH)</cp:lastModifiedBy>
  <cp:revision>429</cp:revision>
  <dcterms:created xsi:type="dcterms:W3CDTF">2015-08-06T06:10:04Z</dcterms:created>
  <dcterms:modified xsi:type="dcterms:W3CDTF">2016-05-30T09:28:05Z</dcterms:modified>
</cp:coreProperties>
</file>